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27"/>
  </p:notesMasterIdLst>
  <p:handoutMasterIdLst>
    <p:handoutMasterId r:id="rId28"/>
  </p:handoutMasterIdLst>
  <p:sldIdLst>
    <p:sldId id="274" r:id="rId2"/>
    <p:sldId id="361" r:id="rId3"/>
    <p:sldId id="326" r:id="rId4"/>
    <p:sldId id="302" r:id="rId5"/>
    <p:sldId id="342" r:id="rId6"/>
    <p:sldId id="343" r:id="rId7"/>
    <p:sldId id="344" r:id="rId8"/>
    <p:sldId id="332" r:id="rId9"/>
    <p:sldId id="289" r:id="rId10"/>
    <p:sldId id="291" r:id="rId11"/>
    <p:sldId id="297" r:id="rId12"/>
    <p:sldId id="295" r:id="rId13"/>
    <p:sldId id="346" r:id="rId14"/>
    <p:sldId id="329" r:id="rId15"/>
    <p:sldId id="351" r:id="rId16"/>
    <p:sldId id="330" r:id="rId17"/>
    <p:sldId id="363" r:id="rId18"/>
    <p:sldId id="364" r:id="rId19"/>
    <p:sldId id="366" r:id="rId20"/>
    <p:sldId id="365" r:id="rId21"/>
    <p:sldId id="360" r:id="rId22"/>
    <p:sldId id="355" r:id="rId23"/>
    <p:sldId id="356" r:id="rId24"/>
    <p:sldId id="357" r:id="rId25"/>
    <p:sldId id="284"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27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4447" autoAdjust="0"/>
  </p:normalViewPr>
  <p:slideViewPr>
    <p:cSldViewPr>
      <p:cViewPr>
        <p:scale>
          <a:sx n="90" d="100"/>
          <a:sy n="9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4AECE406-C439-417C-814C-9CD878954C48}" type="datetimeFigureOut">
              <a:rPr lang="en-US"/>
              <a:pPr>
                <a:defRPr/>
              </a:pPr>
              <a:t>1/10/2013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9A8E3DA9-D09F-4817-B155-1455416F5A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1178ED93-3C67-4C87-BD6D-1B9DA626F953}" type="datetimeFigureOut">
              <a:rPr lang="en-US"/>
              <a:pPr>
                <a:defRPr/>
              </a:pPr>
              <a:t>1/10/2013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350F4D50-6F0C-461D-9139-F48E579773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128053-4AEE-46D1-8A9C-6FAB3C3ECAF3}" type="slidenum">
              <a:rPr lang="en-US" smtClean="0"/>
              <a:pPr/>
              <a:t>1</a:t>
            </a:fld>
            <a:endParaRPr 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Speak of transition from opening discussion to these core beliefs – beliefs that must underlie all the rest of the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10 minutes for slides 12 and 13.</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9A4BDC-A681-4B7C-9462-136D21FB0866}"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1A56B56-97FC-4197-A1E5-51449E338B5C}" type="slidenum">
              <a:rPr lang="en-US" smtClean="0"/>
              <a:pPr/>
              <a:t>9</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smtClean="0"/>
              <a:t>Transition discussion – this is a new topic that will establish the structures of the school system.  While structure can appear solid, we will discuss how issues fit into the structure and where access and challenges to entry exist.</a:t>
            </a:r>
          </a:p>
          <a:p>
            <a:pPr eaLnBrk="1" hangingPunct="1">
              <a:buFontTx/>
              <a:buChar char="•"/>
            </a:pPr>
            <a:r>
              <a:rPr lang="en-US" smtClean="0"/>
              <a:t>School board = elected by voters to set goals, conduct strategic planning, hire and oversee the superintendent, adopt the school district budget and create policy.</a:t>
            </a:r>
          </a:p>
          <a:p>
            <a:pPr eaLnBrk="1" hangingPunct="1">
              <a:buFontTx/>
              <a:buChar char="•"/>
            </a:pPr>
            <a:r>
              <a:rPr lang="en-US" smtClean="0"/>
              <a:t>Superintendent = hired by the school board to manage the school district.</a:t>
            </a:r>
          </a:p>
          <a:p>
            <a:pPr eaLnBrk="1" hangingPunct="1">
              <a:buFontTx/>
              <a:buChar char="•"/>
            </a:pPr>
            <a:r>
              <a:rPr lang="en-US" smtClean="0"/>
              <a:t>Principal = reports to the superintendent. Manages staff and student body and day to day operations of the board.</a:t>
            </a:r>
          </a:p>
          <a:p>
            <a:pPr eaLnBrk="1" hangingPunct="1">
              <a:buFontTx/>
              <a:buChar char="•"/>
            </a:pPr>
            <a:r>
              <a:rPr lang="en-US" smtClean="0"/>
              <a:t>Teachers = report to principal.</a:t>
            </a:r>
          </a:p>
          <a:p>
            <a:pPr eaLnBrk="1" hangingPunct="1">
              <a:buFontTx/>
              <a:buChar char="•"/>
            </a:pPr>
            <a:r>
              <a:rPr lang="en-US" smtClean="0"/>
              <a:t>5 minutes for slides 9, 10, and 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EE3E523-71A3-48FA-B72C-AEF366FA6ACD}" type="slidenum">
              <a:rPr lang="en-US" smtClean="0"/>
              <a:pPr/>
              <a:t>10</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smtClean="0"/>
              <a:t>Money comes from a variety of sources, making district finance complicated.</a:t>
            </a:r>
          </a:p>
          <a:p>
            <a:pPr eaLnBrk="1" hangingPunct="1">
              <a:buFontTx/>
              <a:buChar char="•"/>
            </a:pPr>
            <a:r>
              <a:rPr lang="en-US" smtClean="0"/>
              <a:t>Money can usually only be spent for designated purposes. </a:t>
            </a:r>
          </a:p>
          <a:p>
            <a:pPr eaLnBrk="1" hangingPunct="1">
              <a:buFontTx/>
              <a:buChar char="•"/>
            </a:pPr>
            <a:r>
              <a:rPr lang="en-US" smtClean="0"/>
              <a:t>School board approves where the superintendent and staff will spend district money.</a:t>
            </a:r>
          </a:p>
          <a:p>
            <a:pPr eaLnBrk="1" hangingPunct="1">
              <a:buFontTx/>
              <a:buChar char="•"/>
            </a:pPr>
            <a:r>
              <a:rPr lang="en-US" smtClean="0"/>
              <a:t>Understanding school district spending can give you insight into what happens in your school district, which will help you make well informed suggestions to your school board representatives.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2B3193B-4CD1-48AB-BD00-7983990F6609}" type="slidenum">
              <a:rPr lang="en-US" smtClean="0"/>
              <a:pPr/>
              <a:t>11</a:t>
            </a:fld>
            <a:endParaRPr lang="en-US" smtClean="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Hired and evaluated by the school board. Hires and oversees principals, develops the annual budget for school board approval and oversees staff and academic programs.</a:t>
            </a:r>
          </a:p>
          <a:p>
            <a:pPr eaLnBrk="1" hangingPunct="1"/>
            <a:r>
              <a:rPr lang="en-US" smtClean="0"/>
              <a:t>Issue – appeals of enrollment, discipline issues, complaints about a teacher or administrator.</a:t>
            </a:r>
          </a:p>
          <a:p>
            <a:pPr eaLnBrk="1" hangingPunct="1"/>
            <a:r>
              <a:rPr lang="en-US" smtClean="0"/>
              <a:t>Access-  District committees charged with setting district vision and goals, review of policies/procedures.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4A7D6CA-69F6-45E5-A72D-91D18B4E1BB1}" type="slidenum">
              <a:rPr lang="en-US" smtClean="0"/>
              <a:pPr/>
              <a:t>12</a:t>
            </a:fld>
            <a:endParaRPr 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Issue – school district policy/procedure.  Access – contact Administration office, explain the question, and ask for the appropriate referral.</a:t>
            </a:r>
          </a:p>
          <a:p>
            <a:pPr eaLnBrk="1" hangingPunct="1"/>
            <a:r>
              <a:rPr lang="en-US" smtClean="0"/>
              <a:t>Access – public portion of School Board meeting.</a:t>
            </a:r>
          </a:p>
          <a:p>
            <a:pPr eaLnBrk="1" hangingPunct="1"/>
            <a:r>
              <a:rPr lang="en-US" smtClean="0"/>
              <a:t>5 minutes for Slides 16, 17 and 18.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B1D43-871F-45B7-A2DE-E10C8A5E1C68}" type="slidenum">
              <a:rPr lang="en-US"/>
              <a:pPr/>
              <a:t>13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pPr>
              <a:buFontTx/>
              <a:buChar char="•"/>
            </a:pPr>
            <a:r>
              <a:rPr lang="en-US"/>
              <a:t>School board members are also called directors.</a:t>
            </a:r>
          </a:p>
          <a:p>
            <a:pPr>
              <a:buFontTx/>
              <a:buChar char="•"/>
            </a:pPr>
            <a:r>
              <a:rPr lang="en-US"/>
              <a:t>5 per board except Seattle, which has 7. </a:t>
            </a:r>
          </a:p>
          <a:p>
            <a:pPr>
              <a:buFontTx/>
              <a:buChar char="•"/>
            </a:pPr>
            <a:r>
              <a:rPr lang="en-US"/>
              <a:t>Elections are every other year- in odd numbered years.</a:t>
            </a:r>
          </a:p>
          <a:p>
            <a:pPr>
              <a:buFontTx/>
              <a:buChar char="•"/>
            </a:pPr>
            <a:r>
              <a:rPr lang="en-US"/>
              <a:t>Not all positions are open every election.</a:t>
            </a:r>
          </a:p>
          <a:p>
            <a:pPr>
              <a:buFontTx/>
              <a:buChar char="•"/>
            </a:pPr>
            <a:r>
              <a:rPr lang="en-US"/>
              <a:t>Reimbursement may be a small fee, others only reimbursed for expenses</a:t>
            </a:r>
          </a:p>
          <a:p>
            <a:pPr>
              <a:buFontTx/>
              <a:buChar char="•"/>
            </a:pPr>
            <a:r>
              <a:rPr lang="en-US"/>
              <a:t>May be elected at large or from specific neighborhoods but task is to represent the interest of students in the whole district.</a:t>
            </a:r>
          </a:p>
          <a:p>
            <a:pPr>
              <a:buFontTx/>
              <a:buChar char="•"/>
            </a:pPr>
            <a:r>
              <a:rPr lang="en-US"/>
              <a:t>Serve four year terms (except in Spokane, Tacoma, and Everett, where terms are six years.)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DD637-A596-4F6E-9CC6-84847952EE11}" type="slidenum">
              <a:rPr lang="en-US"/>
              <a:pPr/>
              <a:t>15</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buFontTx/>
              <a:buChar char="•"/>
            </a:pPr>
            <a:r>
              <a:rPr lang="en-US"/>
              <a:t>Family involvement takes many forms and contributes to student success.  Participating in the school board process is helpful to your child, and has a positive impact on the larger community as well.</a:t>
            </a:r>
          </a:p>
          <a:p>
            <a:pPr>
              <a:buFontTx/>
              <a:buChar char="•"/>
            </a:pPr>
            <a:r>
              <a:rPr lang="en-US"/>
              <a:t>Agenda- made public at least 24 hours in advance. Often posted on the school board website.</a:t>
            </a:r>
          </a:p>
          <a:p>
            <a:pPr>
              <a:buFontTx/>
              <a:buChar char="•"/>
            </a:pPr>
            <a:r>
              <a:rPr lang="en-US"/>
              <a:t>Regular school board meetings usually include time for public comment. Many boards provide a sign up sheet near the entrance.</a:t>
            </a:r>
          </a:p>
          <a:p>
            <a:pPr>
              <a:buFontTx/>
              <a:buChar char="•"/>
            </a:pPr>
            <a:r>
              <a:rPr lang="en-US"/>
              <a:t>Meetings may be on cable TV or there may be an email list for individuals interested in school board news.</a:t>
            </a:r>
          </a:p>
          <a:p>
            <a:pPr>
              <a:buFontTx/>
              <a:buChar char="•"/>
            </a:pPr>
            <a:r>
              <a:rPr lang="en-US"/>
              <a:t>Share your opinions through letter or phone.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68C26210-2F55-4799-94EC-9A1A88227DB6}" type="datetime1">
              <a:rPr lang="en-US" smtClean="0"/>
              <a:pPr>
                <a:defRPr/>
              </a:pPr>
              <a:t>1/10/2013</a:t>
            </a:fld>
            <a:endParaRPr lang="en-US"/>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698D7D1C-7AF2-4BDC-99D4-76D40335DE7E}" type="slidenum">
              <a:rPr lang="en-US" smtClean="0"/>
              <a:pPr>
                <a:defRPr/>
              </a:pPr>
              <a:t>‹#›</a:t>
            </a:fld>
            <a:endParaRPr lang="en-US"/>
          </a:p>
        </p:txBody>
      </p:sp>
      <p:grpSp>
        <p:nvGrpSpPr>
          <p:cNvPr id="7" name="Group 7"/>
          <p:cNvGrpSpPr>
            <a:grpSpLocks/>
          </p:cNvGrpSpPr>
          <p:nvPr userDrawn="1"/>
        </p:nvGrpSpPr>
        <p:grpSpPr bwMode="auto">
          <a:xfrm>
            <a:off x="-3175" y="4953000"/>
            <a:ext cx="9147175" cy="1911350"/>
            <a:chOff x="-3765" y="4832896"/>
            <a:chExt cx="9147765" cy="2032192"/>
          </a:xfrm>
        </p:grpSpPr>
        <p:sp>
          <p:nvSpPr>
            <p:cNvPr id="8" name="Freeform 7"/>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reeform 9"/>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descr="fyv color yellow blk letter.jpg"/>
          <p:cNvPicPr>
            <a:picLocks noChangeAspect="1"/>
          </p:cNvPicPr>
          <p:nvPr userDrawn="1"/>
        </p:nvPicPr>
        <p:blipFill>
          <a:blip r:embed="rId3" cstate="print"/>
          <a:srcRect/>
          <a:stretch>
            <a:fillRect/>
          </a:stretch>
        </p:blipFill>
        <p:spPr bwMode="auto">
          <a:xfrm>
            <a:off x="0" y="6400800"/>
            <a:ext cx="762000" cy="45720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EF24AC2-CBF1-43A6-B3C5-B9270FD420B5}" type="datetime1">
              <a:rPr lang="en-US" smtClean="0"/>
              <a:pPr>
                <a:defRPr/>
              </a:pPr>
              <a:t>1/10/2013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76C340-9979-4681-82A1-6E10090BC8A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C63BA5C-4B10-4BFC-B585-E87C6B61D4FD}" type="datetime1">
              <a:rPr lang="en-US" smtClean="0"/>
              <a:pPr>
                <a:defRPr/>
              </a:pPr>
              <a:t>1/10/2013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E9E6877-5554-49D9-AFD4-D27A0F6DEBE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7" descr="fyv color yellow blk letter.jpg"/>
          <p:cNvPicPr>
            <a:picLocks noChangeAspect="1"/>
          </p:cNvPicPr>
          <p:nvPr userDrawn="1"/>
        </p:nvPicPr>
        <p:blipFill>
          <a:blip r:embed="rId2" cstate="print"/>
          <a:srcRect/>
          <a:stretch>
            <a:fillRect/>
          </a:stretch>
        </p:blipFill>
        <p:spPr bwMode="auto">
          <a:xfrm>
            <a:off x="0" y="6400800"/>
            <a:ext cx="762000" cy="457200"/>
          </a:xfrm>
          <a:prstGeom prst="rect">
            <a:avLst/>
          </a:prstGeom>
          <a:noFill/>
          <a:ln w="9525">
            <a:noFill/>
            <a:miter lim="800000"/>
            <a:headEnd/>
            <a:tailEnd/>
          </a:ln>
        </p:spPr>
      </p:pic>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
          <p:cNvSpPr>
            <a:spLocks noGrp="1" noChangeArrowheads="1"/>
          </p:cNvSpPr>
          <p:nvPr>
            <p:ph type="sldNum" sz="quarter" idx="10"/>
          </p:nvPr>
        </p:nvSpPr>
        <p:spPr>
          <a:xfrm>
            <a:off x="3657600" y="6553200"/>
            <a:ext cx="5486400" cy="304800"/>
          </a:xfrm>
        </p:spPr>
        <p:txBody>
          <a:bodyPr/>
          <a:lstStyle>
            <a:lvl1pPr>
              <a:defRPr dirty="0" smtClean="0"/>
            </a:lvl1pPr>
          </a:lstStyle>
          <a:p>
            <a:pPr>
              <a:defRPr/>
            </a:pPr>
            <a:r>
              <a:rPr lang="en-US"/>
              <a:t>WASHINGTON STATE OFFICE OF THE EDUCATION OMBUDSMAN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457200" y="6248400"/>
            <a:ext cx="2133600" cy="457200"/>
          </a:xfrm>
        </p:spPr>
        <p:txBody>
          <a:bodyPr/>
          <a:lstStyle>
            <a:lvl1pPr>
              <a:defRPr/>
            </a:lvl1pPr>
          </a:lstStyle>
          <a:p>
            <a:pPr>
              <a:defRPr/>
            </a:pPr>
            <a:fld id="{298E861F-FE07-498B-ACCD-01B4576041D1}" type="datetime1">
              <a:rPr lang="en-US" smtClean="0"/>
              <a:pPr>
                <a:defRPr/>
              </a:pPr>
              <a:t>1/10/2013</a:t>
            </a:fld>
            <a:endParaRPr lang="en-US"/>
          </a:p>
        </p:txBody>
      </p:sp>
      <p:sp>
        <p:nvSpPr>
          <p:cNvPr id="6" name="Rectangle 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 name="Rectangle 10"/>
          <p:cNvSpPr>
            <a:spLocks noGrp="1" noChangeArrowheads="1"/>
          </p:cNvSpPr>
          <p:nvPr>
            <p:ph type="sldNum" sz="quarter" idx="12"/>
          </p:nvPr>
        </p:nvSpPr>
        <p:spPr>
          <a:xfrm>
            <a:off x="6553200" y="6248400"/>
            <a:ext cx="2133600" cy="457200"/>
          </a:xfrm>
        </p:spPr>
        <p:txBody>
          <a:bodyPr/>
          <a:lstStyle>
            <a:lvl1pPr>
              <a:defRPr/>
            </a:lvl1pPr>
          </a:lstStyle>
          <a:p>
            <a:pPr>
              <a:defRPr/>
            </a:pPr>
            <a:fld id="{A321A48B-A01A-42BB-B905-0AE105901E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3B05E9C-317E-4DE9-9B61-6884730093C0}" type="datetime1">
              <a:rPr lang="en-US" smtClean="0"/>
              <a:pPr>
                <a:defRPr/>
              </a:pPr>
              <a:t>1/10/2013</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DE8231D-9EE2-4F80-A5C2-36E8EC5AE0F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E8A2260-0508-4C4A-9229-0FBB0ABDF1B0}" type="datetime1">
              <a:rPr lang="en-US" smtClean="0"/>
              <a:pPr>
                <a:defRPr/>
              </a:pPr>
              <a:t>1/10/2013</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AED98BA-2054-4443-908C-C084FE3D961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8903ED9-BFFB-456B-9588-39AC308A6BC0}" type="datetime1">
              <a:rPr lang="en-US" smtClean="0"/>
              <a:pPr>
                <a:defRPr/>
              </a:pPr>
              <a:t>1/10/2013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D32D764-2CDE-48CC-9AA7-EF07FCA7F44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A03D4E59-8ACC-4026-994D-26BEE11626EA}" type="datetime1">
              <a:rPr lang="en-US" smtClean="0"/>
              <a:pPr>
                <a:defRPr/>
              </a:pPr>
              <a:t>1/10/2013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524E3AB-55A9-4EDE-8726-E8B935007E73}" type="slidenum">
              <a:rPr lang="en-US" smtClean="0"/>
              <a:pPr>
                <a:defRPr/>
              </a:pPr>
              <a:t>‹#›</a:t>
            </a:fld>
            <a:endParaRPr lang="en-US"/>
          </a:p>
        </p:txBody>
      </p:sp>
      <p:pic>
        <p:nvPicPr>
          <p:cNvPr id="10" name="Picture 7" descr="fyv color yellow blk letter.jpg"/>
          <p:cNvPicPr>
            <a:picLocks noChangeAspect="1"/>
          </p:cNvPicPr>
          <p:nvPr userDrawn="1"/>
        </p:nvPicPr>
        <p:blipFill>
          <a:blip r:embed="rId2" cstate="print"/>
          <a:srcRect/>
          <a:stretch>
            <a:fillRect/>
          </a:stretch>
        </p:blipFill>
        <p:spPr bwMode="auto">
          <a:xfrm>
            <a:off x="0" y="6400800"/>
            <a:ext cx="762000" cy="4572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4D4778D1-B5AD-4B3D-BB9A-8816A90854D7}" type="datetime1">
              <a:rPr lang="en-US" smtClean="0"/>
              <a:pPr>
                <a:defRPr/>
              </a:pPr>
              <a:t>1/10/2013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DD80A53-61BC-4327-AA17-C2DA9829F3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880F7FE-7C07-47CB-952A-BCFDC3A19D45}" type="datetime1">
              <a:rPr lang="en-US" smtClean="0"/>
              <a:pPr>
                <a:defRPr/>
              </a:pPr>
              <a:t>1/10/2013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420439B-2991-481F-ABA6-970805C24DD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10BA719-EC1F-4D13-93F5-C2F750B4B7A0}" type="datetime1">
              <a:rPr lang="en-US" smtClean="0"/>
              <a:pPr>
                <a:defRPr/>
              </a:pPr>
              <a:t>1/10/2013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EE37069-B29C-4814-9182-3B06580E8FB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DE56E44-D28F-4C6A-86EE-502C427614C9}" type="datetime1">
              <a:rPr lang="en-US" smtClean="0"/>
              <a:pPr>
                <a:defRPr/>
              </a:pPr>
              <a:t>1/10/2013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87340029-4512-48F0-AC61-25252377BB4C}"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pic>
        <p:nvPicPr>
          <p:cNvPr id="13" name="Picture 12" descr="fyv color yellow blk letter.jpg"/>
          <p:cNvPicPr>
            <a:picLocks noChangeAspect="1"/>
          </p:cNvPicPr>
          <p:nvPr userDrawn="1"/>
        </p:nvPicPr>
        <p:blipFill>
          <a:blip r:embed="rId2" cstate="print"/>
          <a:srcRect/>
          <a:stretch>
            <a:fillRect/>
          </a:stretch>
        </p:blipFill>
        <p:spPr bwMode="auto">
          <a:xfrm>
            <a:off x="0" y="6400800"/>
            <a:ext cx="762000" cy="4572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16A8C01-85A6-4C14-9F68-C26D7A8E58A1}" type="datetime1">
              <a:rPr lang="en-US" smtClean="0"/>
              <a:pPr>
                <a:defRPr/>
              </a:pPr>
              <a:t>1/10/2013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DD3EDD7-3155-4FF5-9A3E-0919B9737612}"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descr="fyv color yellow blk letter.jpg"/>
          <p:cNvPicPr>
            <a:picLocks noChangeAspect="1"/>
          </p:cNvPicPr>
          <p:nvPr userDrawn="1"/>
        </p:nvPicPr>
        <p:blipFill>
          <a:blip r:embed="rId15" cstate="print"/>
          <a:srcRect/>
          <a:stretch>
            <a:fillRect/>
          </a:stretch>
        </p:blipFill>
        <p:spPr bwMode="auto">
          <a:xfrm>
            <a:off x="0" y="6400800"/>
            <a:ext cx="7620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9"/>
          <p:cNvSpPr txBox="1">
            <a:spLocks noChangeArrowheads="1"/>
          </p:cNvSpPr>
          <p:nvPr/>
        </p:nvSpPr>
        <p:spPr bwMode="auto">
          <a:xfrm>
            <a:off x="1524000" y="1676400"/>
            <a:ext cx="6477000" cy="2124075"/>
          </a:xfrm>
          <a:prstGeom prst="rect">
            <a:avLst/>
          </a:prstGeom>
          <a:noFill/>
          <a:ln w="6350">
            <a:solidFill>
              <a:schemeClr val="tx1"/>
            </a:solidFill>
            <a:miter lim="800000"/>
            <a:headEnd/>
            <a:tailEnd/>
          </a:ln>
        </p:spPr>
        <p:txBody>
          <a:bodyPr>
            <a:spAutoFit/>
          </a:bodyPr>
          <a:lstStyle/>
          <a:p>
            <a:pPr algn="ctr">
              <a:spcBef>
                <a:spcPct val="50000"/>
              </a:spcBef>
            </a:pPr>
            <a:r>
              <a:rPr lang="en-US" sz="4400" b="1"/>
              <a:t>Understanding the public education system</a:t>
            </a:r>
          </a:p>
        </p:txBody>
      </p:sp>
      <p:sp>
        <p:nvSpPr>
          <p:cNvPr id="13315" name="Rectangle 3"/>
          <p:cNvSpPr>
            <a:spLocks noChangeArrowheads="1"/>
          </p:cNvSpPr>
          <p:nvPr/>
        </p:nvSpPr>
        <p:spPr bwMode="auto">
          <a:xfrm>
            <a:off x="1524000" y="4572000"/>
            <a:ext cx="6248400" cy="830263"/>
          </a:xfrm>
          <a:prstGeom prst="rect">
            <a:avLst/>
          </a:prstGeom>
          <a:noFill/>
          <a:ln w="9525">
            <a:noFill/>
            <a:miter lim="800000"/>
            <a:headEnd/>
            <a:tailEnd/>
          </a:ln>
        </p:spPr>
        <p:txBody>
          <a:bodyPr>
            <a:spAutoFit/>
          </a:bodyPr>
          <a:lstStyle/>
          <a:p>
            <a:pPr algn="ctr"/>
            <a:r>
              <a:rPr lang="en-US" sz="2400" b="1"/>
              <a:t>Office of the Education Ombudsman </a:t>
            </a:r>
          </a:p>
          <a:p>
            <a:pPr algn="ctr"/>
            <a:r>
              <a:rPr lang="en-US" sz="2400" b="1"/>
              <a:t>1-866-297-2597  www.waparentslearn.org</a:t>
            </a:r>
          </a:p>
        </p:txBody>
      </p:sp>
      <p:sp>
        <p:nvSpPr>
          <p:cNvPr id="6" name="TextBox 5"/>
          <p:cNvSpPr txBox="1"/>
          <p:nvPr/>
        </p:nvSpPr>
        <p:spPr>
          <a:xfrm>
            <a:off x="1981200" y="4114800"/>
            <a:ext cx="5943600" cy="381000"/>
          </a:xfrm>
          <a:prstGeom prst="rect">
            <a:avLst/>
          </a:prstGeom>
          <a:noFill/>
        </p:spPr>
        <p:txBody>
          <a:bodyPr wrap="square" rtlCol="0">
            <a:spAutoFit/>
          </a:bodyPr>
          <a:lstStyle/>
          <a:p>
            <a:pPr algn="ctr"/>
            <a:r>
              <a:rPr lang="en-US" dirty="0" smtClean="0"/>
              <a:t>Presented by Adie Simmons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381000"/>
            <a:ext cx="7772400" cy="1066800"/>
          </a:xfrm>
        </p:spPr>
        <p:txBody>
          <a:bodyPr>
            <a:normAutofit/>
          </a:bodyPr>
          <a:lstStyle/>
          <a:p>
            <a:r>
              <a:rPr lang="en-US" sz="4000" dirty="0" smtClean="0">
                <a:latin typeface="Arial" pitchFamily="34" charset="0"/>
                <a:cs typeface="Arial" pitchFamily="34" charset="0"/>
              </a:rPr>
              <a:t>How are school districts funded</a:t>
            </a:r>
            <a:r>
              <a:rPr lang="en-US" sz="4000" dirty="0" smtClean="0"/>
              <a:t>?</a:t>
            </a:r>
          </a:p>
        </p:txBody>
      </p:sp>
      <p:sp>
        <p:nvSpPr>
          <p:cNvPr id="13315" name="Rectangle 3"/>
          <p:cNvSpPr>
            <a:spLocks noGrp="1" noChangeArrowheads="1"/>
          </p:cNvSpPr>
          <p:nvPr>
            <p:ph sz="half" idx="1"/>
          </p:nvPr>
        </p:nvSpPr>
        <p:spPr>
          <a:xfrm>
            <a:off x="1295400" y="1676400"/>
            <a:ext cx="5715000" cy="4648200"/>
          </a:xfrm>
        </p:spPr>
        <p:txBody>
          <a:bodyPr rtlCol="0">
            <a:normAutofit/>
          </a:bodyPr>
          <a:lstStyle/>
          <a:p>
            <a:pPr fontAlgn="auto">
              <a:spcAft>
                <a:spcPts val="0"/>
              </a:spcAft>
              <a:buNone/>
              <a:defRPr/>
            </a:pPr>
            <a:r>
              <a:rPr lang="en-US" sz="2500" dirty="0" smtClean="0">
                <a:latin typeface="Arial" pitchFamily="34" charset="0"/>
                <a:cs typeface="Arial" pitchFamily="34" charset="0"/>
              </a:rPr>
              <a:t>District funds come from a variety of sources:</a:t>
            </a:r>
            <a:endParaRPr lang="en-US" dirty="0" smtClean="0">
              <a:latin typeface="Arial" pitchFamily="34" charset="0"/>
              <a:cs typeface="Arial" pitchFamily="34" charset="0"/>
            </a:endParaRPr>
          </a:p>
          <a:p>
            <a:pPr lvl="1" fontAlgn="auto">
              <a:spcAft>
                <a:spcPts val="0"/>
              </a:spcAft>
              <a:buClr>
                <a:schemeClr val="tx1"/>
              </a:buClr>
              <a:buFont typeface="Wingdings" pitchFamily="2" charset="2"/>
              <a:buChar char="Ø"/>
              <a:defRPr/>
            </a:pPr>
            <a:r>
              <a:rPr lang="en-US" dirty="0" smtClean="0">
                <a:latin typeface="Arial" pitchFamily="34" charset="0"/>
                <a:cs typeface="Arial" pitchFamily="34" charset="0"/>
              </a:rPr>
              <a:t>From local property taxes</a:t>
            </a:r>
          </a:p>
          <a:p>
            <a:pPr lvl="1" fontAlgn="auto">
              <a:spcAft>
                <a:spcPts val="0"/>
              </a:spcAft>
              <a:buClr>
                <a:schemeClr val="tx1"/>
              </a:buClr>
              <a:buFont typeface="Wingdings" pitchFamily="2" charset="2"/>
              <a:buChar char="Ø"/>
              <a:defRPr/>
            </a:pPr>
            <a:r>
              <a:rPr lang="en-US" dirty="0" smtClean="0">
                <a:latin typeface="Arial" pitchFamily="34" charset="0"/>
                <a:cs typeface="Arial" pitchFamily="34" charset="0"/>
              </a:rPr>
              <a:t>From the state</a:t>
            </a:r>
          </a:p>
          <a:p>
            <a:pPr lvl="1" fontAlgn="auto">
              <a:spcAft>
                <a:spcPts val="0"/>
              </a:spcAft>
              <a:buClr>
                <a:schemeClr val="tx1"/>
              </a:buClr>
              <a:buFont typeface="Wingdings" pitchFamily="2" charset="2"/>
              <a:buChar char="Ø"/>
              <a:defRPr/>
            </a:pPr>
            <a:r>
              <a:rPr lang="en-US" dirty="0" smtClean="0">
                <a:latin typeface="Arial" pitchFamily="34" charset="0"/>
                <a:cs typeface="Arial" pitchFamily="34" charset="0"/>
              </a:rPr>
              <a:t>From federal funds for special programs such as Special education, Title I, Migrant, Bilingual, etc.</a:t>
            </a:r>
          </a:p>
          <a:p>
            <a:pPr lvl="1" fontAlgn="auto">
              <a:spcAft>
                <a:spcPts val="0"/>
              </a:spcAft>
              <a:buClr>
                <a:schemeClr val="tx1"/>
              </a:buClr>
              <a:buFont typeface="Wingdings" pitchFamily="2" charset="2"/>
              <a:buChar char="Ø"/>
              <a:defRPr/>
            </a:pPr>
            <a:r>
              <a:rPr lang="en-US" dirty="0" smtClean="0">
                <a:latin typeface="Arial" pitchFamily="34" charset="0"/>
                <a:cs typeface="Arial" pitchFamily="34" charset="0"/>
              </a:rPr>
              <a:t>From local property taxes (levies).</a:t>
            </a:r>
          </a:p>
          <a:p>
            <a:pPr lvl="1" fontAlgn="auto">
              <a:spcAft>
                <a:spcPts val="0"/>
              </a:spcAft>
              <a:buClr>
                <a:schemeClr val="tx1"/>
              </a:buClr>
              <a:buFont typeface="Wingdings" pitchFamily="2" charset="2"/>
              <a:buChar char="Ø"/>
              <a:defRPr/>
            </a:pPr>
            <a:r>
              <a:rPr lang="en-US" dirty="0" smtClean="0">
                <a:latin typeface="Arial" pitchFamily="34" charset="0"/>
                <a:cs typeface="Arial" pitchFamily="34" charset="0"/>
              </a:rPr>
              <a:t>From private funds (grants)</a:t>
            </a:r>
          </a:p>
          <a:p>
            <a:pPr fontAlgn="auto">
              <a:spcAft>
                <a:spcPts val="0"/>
              </a:spcAft>
              <a:buFont typeface="Wingdings" pitchFamily="2" charset="2"/>
              <a:buNone/>
              <a:defRPr/>
            </a:pPr>
            <a:endParaRPr lang="en-US" sz="2500" dirty="0" smtClean="0"/>
          </a:p>
          <a:p>
            <a:pPr fontAlgn="auto">
              <a:spcAft>
                <a:spcPts val="0"/>
              </a:spcAft>
              <a:buFont typeface="Arial" pitchFamily="34" charset="0"/>
              <a:buChar char="•"/>
              <a:defRPr/>
            </a:pPr>
            <a:endParaRPr lang="en-US" sz="25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mtClean="0"/>
              <a:t>School District Superintendent</a:t>
            </a:r>
          </a:p>
        </p:txBody>
      </p:sp>
      <p:sp>
        <p:nvSpPr>
          <p:cNvPr id="15363" name="Rectangle 3"/>
          <p:cNvSpPr>
            <a:spLocks noGrp="1" noChangeArrowheads="1"/>
          </p:cNvSpPr>
          <p:nvPr>
            <p:ph type="body" sz="half" idx="2"/>
          </p:nvPr>
        </p:nvSpPr>
        <p:spPr>
          <a:xfrm>
            <a:off x="685800" y="1752600"/>
            <a:ext cx="3352800" cy="4265613"/>
          </a:xfrm>
        </p:spPr>
        <p:txBody>
          <a:bodyPr rtlCol="0">
            <a:normAutofit/>
          </a:bodyPr>
          <a:lstStyle/>
          <a:p>
            <a:pPr fontAlgn="auto">
              <a:spcAft>
                <a:spcPts val="0"/>
              </a:spcAft>
              <a:buFont typeface="Arial" pitchFamily="34" charset="0"/>
              <a:buChar char="•"/>
              <a:defRPr/>
            </a:pPr>
            <a:r>
              <a:rPr lang="en-US" sz="2000" dirty="0" smtClean="0">
                <a:latin typeface="Arial" pitchFamily="34" charset="0"/>
                <a:cs typeface="Arial" pitchFamily="34" charset="0"/>
              </a:rPr>
              <a:t>He or she is hired and supervised by the school board</a:t>
            </a:r>
          </a:p>
          <a:p>
            <a:pPr fontAlgn="auto">
              <a:spcAft>
                <a:spcPts val="0"/>
              </a:spcAft>
              <a:buFont typeface="Arial" pitchFamily="34" charset="0"/>
              <a:buChar char="•"/>
              <a:defRPr/>
            </a:pPr>
            <a:r>
              <a:rPr lang="en-US" sz="2000" dirty="0" smtClean="0">
                <a:latin typeface="Arial" pitchFamily="34" charset="0"/>
                <a:cs typeface="Arial" pitchFamily="34" charset="0"/>
              </a:rPr>
              <a:t>Manages everyday operations and staff</a:t>
            </a:r>
          </a:p>
          <a:p>
            <a:pPr fontAlgn="auto">
              <a:spcAft>
                <a:spcPts val="0"/>
              </a:spcAft>
              <a:buFont typeface="Arial" pitchFamily="34" charset="0"/>
              <a:buChar char="•"/>
              <a:defRPr/>
            </a:pPr>
            <a:r>
              <a:rPr lang="en-US" sz="2000" dirty="0" smtClean="0">
                <a:latin typeface="Arial" pitchFamily="34" charset="0"/>
                <a:cs typeface="Arial" pitchFamily="34" charset="0"/>
              </a:rPr>
              <a:t>Develops district budget for Board approval</a:t>
            </a:r>
          </a:p>
          <a:p>
            <a:pPr fontAlgn="auto">
              <a:spcAft>
                <a:spcPts val="0"/>
              </a:spcAft>
              <a:buFont typeface="Arial" pitchFamily="34" charset="0"/>
              <a:buChar char="•"/>
              <a:defRPr/>
            </a:pPr>
            <a:r>
              <a:rPr lang="en-US" sz="2000" dirty="0" smtClean="0">
                <a:latin typeface="Arial" pitchFamily="34" charset="0"/>
                <a:cs typeface="Arial" pitchFamily="34" charset="0"/>
              </a:rPr>
              <a:t>Oversees academic programs</a:t>
            </a:r>
          </a:p>
          <a:p>
            <a:pPr fontAlgn="auto">
              <a:spcAft>
                <a:spcPts val="0"/>
              </a:spcAft>
              <a:buFont typeface="Arial" pitchFamily="34" charset="0"/>
              <a:buChar char="•"/>
              <a:defRPr/>
            </a:pPr>
            <a:r>
              <a:rPr lang="en-US" sz="2000" dirty="0" smtClean="0">
                <a:latin typeface="Arial" pitchFamily="34" charset="0"/>
                <a:cs typeface="Arial" pitchFamily="34" charset="0"/>
              </a:rPr>
              <a:t>Carries out district policy</a:t>
            </a:r>
          </a:p>
          <a:p>
            <a:pPr fontAlgn="auto">
              <a:spcAft>
                <a:spcPts val="0"/>
              </a:spcAft>
              <a:buFont typeface="Arial" pitchFamily="34" charset="0"/>
              <a:buChar char="•"/>
              <a:defRPr/>
            </a:pPr>
            <a:r>
              <a:rPr lang="en-US" sz="2000" dirty="0" smtClean="0">
                <a:latin typeface="Arial" pitchFamily="34" charset="0"/>
                <a:cs typeface="Arial" pitchFamily="34" charset="0"/>
              </a:rPr>
              <a:t>Has authority given by school board</a:t>
            </a:r>
          </a:p>
        </p:txBody>
      </p:sp>
      <p:pic>
        <p:nvPicPr>
          <p:cNvPr id="23557" name="Content Placeholder 4" descr="S Enfield.jpg"/>
          <p:cNvPicPr>
            <a:picLocks noChangeAspect="1"/>
          </p:cNvPicPr>
          <p:nvPr/>
        </p:nvPicPr>
        <p:blipFill>
          <a:blip r:embed="rId3" cstate="print"/>
          <a:srcRect/>
          <a:stretch>
            <a:fillRect/>
          </a:stretch>
        </p:blipFill>
        <p:spPr bwMode="auto">
          <a:xfrm>
            <a:off x="5257800" y="2133600"/>
            <a:ext cx="320516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dirty="0" smtClean="0"/>
              <a:t>What is the School Board?</a:t>
            </a:r>
          </a:p>
        </p:txBody>
      </p:sp>
      <p:sp>
        <p:nvSpPr>
          <p:cNvPr id="14339" name="Rectangle 3"/>
          <p:cNvSpPr>
            <a:spLocks noGrp="1" noChangeArrowheads="1"/>
          </p:cNvSpPr>
          <p:nvPr>
            <p:ph idx="1"/>
          </p:nvPr>
        </p:nvSpPr>
        <p:spPr>
          <a:xfrm>
            <a:off x="457200" y="1905000"/>
            <a:ext cx="4724400" cy="4267200"/>
          </a:xfrm>
        </p:spPr>
        <p:txBody>
          <a:bodyPr rtlCol="0">
            <a:normAutofit fontScale="92500" lnSpcReduction="10000"/>
          </a:bodyPr>
          <a:lstStyle/>
          <a:p>
            <a:pPr fontAlgn="auto">
              <a:lnSpc>
                <a:spcPct val="90000"/>
              </a:lnSpc>
              <a:spcAft>
                <a:spcPts val="0"/>
              </a:spcAft>
              <a:buNone/>
              <a:defRPr/>
            </a:pPr>
            <a:r>
              <a:rPr lang="en-US" sz="2400" dirty="0" smtClean="0">
                <a:latin typeface="Arial" pitchFamily="34" charset="0"/>
                <a:cs typeface="Arial" pitchFamily="34" charset="0"/>
              </a:rPr>
              <a:t>A group of elected citizens that:</a:t>
            </a:r>
          </a:p>
          <a:p>
            <a:pPr fontAlgn="auto">
              <a:lnSpc>
                <a:spcPct val="90000"/>
              </a:lnSpc>
              <a:spcAft>
                <a:spcPts val="0"/>
              </a:spcAft>
              <a:buNone/>
              <a:defRPr/>
            </a:pPr>
            <a:endParaRPr lang="en-US" sz="900" dirty="0" smtClean="0">
              <a:latin typeface="Arial" pitchFamily="34" charset="0"/>
              <a:cs typeface="Arial" pitchFamily="34" charset="0"/>
            </a:endParaRPr>
          </a:p>
          <a:p>
            <a:pPr fontAlgn="auto">
              <a:lnSpc>
                <a:spcPct val="90000"/>
              </a:lnSpc>
              <a:spcAft>
                <a:spcPts val="0"/>
              </a:spcAft>
              <a:buFont typeface="Arial" pitchFamily="34" charset="0"/>
              <a:buChar char="•"/>
              <a:defRPr/>
            </a:pPr>
            <a:r>
              <a:rPr lang="en-US" sz="2400" dirty="0" smtClean="0">
                <a:latin typeface="Arial" pitchFamily="34" charset="0"/>
                <a:cs typeface="Arial" pitchFamily="34" charset="0"/>
              </a:rPr>
              <a:t>Create a vision and set goals for the school district</a:t>
            </a:r>
          </a:p>
          <a:p>
            <a:pPr fontAlgn="auto">
              <a:lnSpc>
                <a:spcPct val="90000"/>
              </a:lnSpc>
              <a:spcAft>
                <a:spcPts val="0"/>
              </a:spcAft>
              <a:buFont typeface="Arial" pitchFamily="34" charset="0"/>
              <a:buChar char="•"/>
              <a:defRPr/>
            </a:pPr>
            <a:r>
              <a:rPr lang="en-US" sz="2400" dirty="0" smtClean="0">
                <a:latin typeface="Arial" pitchFamily="34" charset="0"/>
                <a:cs typeface="Arial" pitchFamily="34" charset="0"/>
              </a:rPr>
              <a:t>Develop a strategic plan</a:t>
            </a:r>
          </a:p>
          <a:p>
            <a:pPr fontAlgn="auto">
              <a:lnSpc>
                <a:spcPct val="90000"/>
              </a:lnSpc>
              <a:spcAft>
                <a:spcPts val="0"/>
              </a:spcAft>
              <a:buFont typeface="Arial" pitchFamily="34" charset="0"/>
              <a:buChar char="•"/>
              <a:defRPr/>
            </a:pPr>
            <a:r>
              <a:rPr lang="en-US" sz="2400" dirty="0" smtClean="0">
                <a:latin typeface="Arial" pitchFamily="34" charset="0"/>
                <a:cs typeface="Arial" pitchFamily="34" charset="0"/>
              </a:rPr>
              <a:t>Hire  and oversee the Superintendent</a:t>
            </a:r>
          </a:p>
          <a:p>
            <a:pPr fontAlgn="auto">
              <a:lnSpc>
                <a:spcPct val="90000"/>
              </a:lnSpc>
              <a:spcAft>
                <a:spcPts val="0"/>
              </a:spcAft>
              <a:buFont typeface="Arial" pitchFamily="34" charset="0"/>
              <a:buChar char="•"/>
              <a:defRPr/>
            </a:pPr>
            <a:r>
              <a:rPr lang="en-US" sz="2400" dirty="0" smtClean="0">
                <a:latin typeface="Arial" pitchFamily="34" charset="0"/>
                <a:cs typeface="Arial" pitchFamily="34" charset="0"/>
              </a:rPr>
              <a:t>Adopt policies and procedures for the school district</a:t>
            </a:r>
          </a:p>
          <a:p>
            <a:pPr fontAlgn="auto">
              <a:lnSpc>
                <a:spcPct val="90000"/>
              </a:lnSpc>
              <a:spcAft>
                <a:spcPts val="0"/>
              </a:spcAft>
              <a:buFont typeface="Arial" pitchFamily="34" charset="0"/>
              <a:buChar char="•"/>
              <a:defRPr/>
            </a:pPr>
            <a:r>
              <a:rPr lang="en-US" sz="2400" dirty="0" smtClean="0">
                <a:latin typeface="Arial" pitchFamily="34" charset="0"/>
                <a:cs typeface="Arial" pitchFamily="34" charset="0"/>
              </a:rPr>
              <a:t>Approve budget and education plans</a:t>
            </a:r>
          </a:p>
          <a:p>
            <a:pPr fontAlgn="auto">
              <a:lnSpc>
                <a:spcPct val="90000"/>
              </a:lnSpc>
              <a:spcAft>
                <a:spcPts val="0"/>
              </a:spcAft>
              <a:buFont typeface="Arial" pitchFamily="34" charset="0"/>
              <a:buChar char="•"/>
              <a:defRPr/>
            </a:pPr>
            <a:r>
              <a:rPr lang="en-US" sz="2400" dirty="0" smtClean="0">
                <a:latin typeface="Arial" pitchFamily="34" charset="0"/>
                <a:cs typeface="Arial" pitchFamily="34" charset="0"/>
              </a:rPr>
              <a:t>Represent voters</a:t>
            </a:r>
          </a:p>
          <a:p>
            <a:pPr fontAlgn="auto">
              <a:lnSpc>
                <a:spcPct val="90000"/>
              </a:lnSpc>
              <a:spcAft>
                <a:spcPts val="0"/>
              </a:spcAft>
              <a:buFont typeface="Arial" pitchFamily="34" charset="0"/>
              <a:buChar char="•"/>
              <a:defRPr/>
            </a:pPr>
            <a:r>
              <a:rPr lang="en-US" sz="2400" dirty="0" smtClean="0">
                <a:latin typeface="Arial" pitchFamily="34" charset="0"/>
                <a:cs typeface="Arial" pitchFamily="34" charset="0"/>
              </a:rPr>
              <a:t>Make decisions that impact all students</a:t>
            </a:r>
          </a:p>
        </p:txBody>
      </p:sp>
      <p:pic>
        <p:nvPicPr>
          <p:cNvPr id="20485" name="Content Placeholder 4" descr="2012%20_Seattle_School_Board.jpg"/>
          <p:cNvPicPr>
            <a:picLocks noChangeAspect="1"/>
          </p:cNvPicPr>
          <p:nvPr/>
        </p:nvPicPr>
        <p:blipFill>
          <a:blip r:embed="rId3" cstate="print"/>
          <a:srcRect/>
          <a:stretch>
            <a:fillRect/>
          </a:stretch>
        </p:blipFill>
        <p:spPr bwMode="auto">
          <a:xfrm>
            <a:off x="5410200" y="3733800"/>
            <a:ext cx="3347913" cy="212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4294967295"/>
          </p:nvPr>
        </p:nvSpPr>
        <p:spPr>
          <a:xfrm>
            <a:off x="3124200" y="6248400"/>
            <a:ext cx="2895600" cy="457200"/>
          </a:xfrm>
          <a:prstGeom prst="rect">
            <a:avLst/>
          </a:prstGeom>
        </p:spPr>
        <p:txBody>
          <a:bodyPr/>
          <a:lstStyle/>
          <a:p>
            <a:r>
              <a:rPr lang="en-US"/>
              <a:t>Toll free 1-866-297-2597   www.waparentslearn.org</a:t>
            </a:r>
          </a:p>
        </p:txBody>
      </p:sp>
      <p:sp>
        <p:nvSpPr>
          <p:cNvPr id="49154" name="Rectangle 2"/>
          <p:cNvSpPr>
            <a:spLocks noGrp="1" noChangeArrowheads="1"/>
          </p:cNvSpPr>
          <p:nvPr>
            <p:ph type="title"/>
          </p:nvPr>
        </p:nvSpPr>
        <p:spPr/>
        <p:txBody>
          <a:bodyPr/>
          <a:lstStyle/>
          <a:p>
            <a:r>
              <a:rPr lang="en-US" dirty="0"/>
              <a:t>School </a:t>
            </a:r>
            <a:r>
              <a:rPr lang="en-US" dirty="0" smtClean="0"/>
              <a:t>Board</a:t>
            </a:r>
            <a:endParaRPr lang="en-US" dirty="0"/>
          </a:p>
        </p:txBody>
      </p:sp>
      <p:sp>
        <p:nvSpPr>
          <p:cNvPr id="49155" name="Rectangle 3"/>
          <p:cNvSpPr>
            <a:spLocks noGrp="1" noChangeArrowheads="1"/>
          </p:cNvSpPr>
          <p:nvPr>
            <p:ph type="body" sz="half" idx="1"/>
          </p:nvPr>
        </p:nvSpPr>
        <p:spPr>
          <a:xfrm>
            <a:off x="914400" y="1600200"/>
            <a:ext cx="6553200" cy="4800600"/>
          </a:xfrm>
        </p:spPr>
        <p:txBody>
          <a:bodyPr/>
          <a:lstStyle/>
          <a:p>
            <a:pPr>
              <a:lnSpc>
                <a:spcPct val="90000"/>
              </a:lnSpc>
            </a:pPr>
            <a:r>
              <a:rPr lang="en-US" sz="2100" dirty="0" smtClean="0">
                <a:latin typeface="Arial" pitchFamily="34" charset="0"/>
                <a:cs typeface="Arial" pitchFamily="34" charset="0"/>
              </a:rPr>
              <a:t>There </a:t>
            </a:r>
            <a:r>
              <a:rPr lang="en-US" sz="2100" dirty="0">
                <a:latin typeface="Arial" pitchFamily="34" charset="0"/>
                <a:cs typeface="Arial" pitchFamily="34" charset="0"/>
              </a:rPr>
              <a:t>are 5 members per </a:t>
            </a:r>
            <a:r>
              <a:rPr lang="en-US" sz="2100" dirty="0" smtClean="0">
                <a:latin typeface="Arial" pitchFamily="34" charset="0"/>
                <a:cs typeface="Arial" pitchFamily="34" charset="0"/>
              </a:rPr>
              <a:t>School Board </a:t>
            </a:r>
            <a:r>
              <a:rPr lang="en-US" sz="2100" dirty="0">
                <a:latin typeface="Arial" pitchFamily="34" charset="0"/>
                <a:cs typeface="Arial" pitchFamily="34" charset="0"/>
              </a:rPr>
              <a:t>except in Seattle, which has </a:t>
            </a:r>
            <a:r>
              <a:rPr lang="en-US" sz="2100" dirty="0" smtClean="0">
                <a:latin typeface="Arial" pitchFamily="34" charset="0"/>
                <a:cs typeface="Arial" pitchFamily="34" charset="0"/>
              </a:rPr>
              <a:t>7</a:t>
            </a:r>
            <a:endParaRPr lang="en-US" sz="2100" dirty="0">
              <a:latin typeface="Arial" pitchFamily="34" charset="0"/>
              <a:cs typeface="Arial" pitchFamily="34" charset="0"/>
            </a:endParaRPr>
          </a:p>
          <a:p>
            <a:pPr>
              <a:lnSpc>
                <a:spcPct val="90000"/>
              </a:lnSpc>
            </a:pPr>
            <a:r>
              <a:rPr lang="en-US" sz="2100" dirty="0">
                <a:latin typeface="Arial" pitchFamily="34" charset="0"/>
                <a:cs typeface="Arial" pitchFamily="34" charset="0"/>
              </a:rPr>
              <a:t>Elections </a:t>
            </a:r>
            <a:r>
              <a:rPr lang="en-US" sz="2100" dirty="0" smtClean="0">
                <a:latin typeface="Arial" pitchFamily="34" charset="0"/>
                <a:cs typeface="Arial" pitchFamily="34" charset="0"/>
              </a:rPr>
              <a:t>take place every </a:t>
            </a:r>
            <a:r>
              <a:rPr lang="en-US" sz="2100" dirty="0">
                <a:latin typeface="Arial" pitchFamily="34" charset="0"/>
                <a:cs typeface="Arial" pitchFamily="34" charset="0"/>
              </a:rPr>
              <a:t>other year in odd numbered </a:t>
            </a:r>
            <a:r>
              <a:rPr lang="en-US" sz="2100" dirty="0" smtClean="0">
                <a:latin typeface="Arial" pitchFamily="34" charset="0"/>
                <a:cs typeface="Arial" pitchFamily="34" charset="0"/>
              </a:rPr>
              <a:t>years</a:t>
            </a:r>
            <a:endParaRPr lang="en-US" sz="2100" dirty="0">
              <a:latin typeface="Arial" pitchFamily="34" charset="0"/>
              <a:cs typeface="Arial" pitchFamily="34" charset="0"/>
            </a:endParaRPr>
          </a:p>
          <a:p>
            <a:pPr>
              <a:lnSpc>
                <a:spcPct val="90000"/>
              </a:lnSpc>
            </a:pPr>
            <a:r>
              <a:rPr lang="en-US" sz="2100" dirty="0" smtClean="0">
                <a:latin typeface="Arial" pitchFamily="34" charset="0"/>
                <a:cs typeface="Arial" pitchFamily="34" charset="0"/>
              </a:rPr>
              <a:t>Board members are volunteers</a:t>
            </a:r>
            <a:r>
              <a:rPr lang="en-US" sz="2100" dirty="0">
                <a:latin typeface="Arial" pitchFamily="34" charset="0"/>
                <a:cs typeface="Arial" pitchFamily="34" charset="0"/>
              </a:rPr>
              <a:t>, some get a </a:t>
            </a:r>
            <a:r>
              <a:rPr lang="en-US" sz="2100" dirty="0" smtClean="0">
                <a:latin typeface="Arial" pitchFamily="34" charset="0"/>
                <a:cs typeface="Arial" pitchFamily="34" charset="0"/>
              </a:rPr>
              <a:t>small stipend</a:t>
            </a:r>
            <a:endParaRPr lang="en-US" sz="2100" dirty="0">
              <a:latin typeface="Arial" pitchFamily="34" charset="0"/>
              <a:cs typeface="Arial" pitchFamily="34" charset="0"/>
            </a:endParaRPr>
          </a:p>
          <a:p>
            <a:pPr>
              <a:lnSpc>
                <a:spcPct val="90000"/>
              </a:lnSpc>
            </a:pPr>
            <a:r>
              <a:rPr lang="en-US" sz="2100" dirty="0">
                <a:latin typeface="Arial" pitchFamily="34" charset="0"/>
                <a:cs typeface="Arial" pitchFamily="34" charset="0"/>
              </a:rPr>
              <a:t>They are elected from specific neighborhoods but represent the interests of all students in the </a:t>
            </a:r>
            <a:r>
              <a:rPr lang="en-US" sz="2100" dirty="0" smtClean="0">
                <a:latin typeface="Arial" pitchFamily="34" charset="0"/>
                <a:cs typeface="Arial" pitchFamily="34" charset="0"/>
              </a:rPr>
              <a:t>district</a:t>
            </a:r>
            <a:endParaRPr lang="en-US" sz="2100" dirty="0">
              <a:latin typeface="Arial" pitchFamily="34" charset="0"/>
              <a:cs typeface="Arial" pitchFamily="34" charset="0"/>
            </a:endParaRPr>
          </a:p>
          <a:p>
            <a:pPr>
              <a:lnSpc>
                <a:spcPct val="90000"/>
              </a:lnSpc>
            </a:pPr>
            <a:r>
              <a:rPr lang="en-US" sz="2100" dirty="0" smtClean="0">
                <a:latin typeface="Arial" pitchFamily="34" charset="0"/>
                <a:cs typeface="Arial" pitchFamily="34" charset="0"/>
              </a:rPr>
              <a:t>In some districts Board members serve 2-year terms in others  4-year </a:t>
            </a:r>
            <a:r>
              <a:rPr lang="en-US" sz="2100" dirty="0">
                <a:latin typeface="Arial" pitchFamily="34" charset="0"/>
                <a:cs typeface="Arial" pitchFamily="34" charset="0"/>
              </a:rPr>
              <a:t>terms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7313613" cy="1143000"/>
          </a:xfrm>
        </p:spPr>
        <p:txBody>
          <a:bodyPr rtlCol="0">
            <a:normAutofit fontScale="90000"/>
          </a:bodyPr>
          <a:lstStyle/>
          <a:p>
            <a:pPr fontAlgn="auto">
              <a:spcAft>
                <a:spcPts val="0"/>
              </a:spcAft>
              <a:defRPr/>
            </a:pPr>
            <a:r>
              <a:rPr lang="en-US" dirty="0" smtClean="0"/>
              <a:t>Who can run for a school board position?</a:t>
            </a:r>
            <a:endParaRPr lang="en-US" dirty="0"/>
          </a:p>
        </p:txBody>
      </p:sp>
      <p:sp>
        <p:nvSpPr>
          <p:cNvPr id="22531" name="Text Placeholder 2"/>
          <p:cNvSpPr>
            <a:spLocks noGrp="1"/>
          </p:cNvSpPr>
          <p:nvPr>
            <p:ph type="body" sz="half" idx="1"/>
          </p:nvPr>
        </p:nvSpPr>
        <p:spPr>
          <a:xfrm>
            <a:off x="1295400" y="2743200"/>
            <a:ext cx="7088188" cy="4114800"/>
          </a:xfrm>
        </p:spPr>
        <p:txBody>
          <a:bodyPr/>
          <a:lstStyle/>
          <a:p>
            <a:r>
              <a:rPr lang="en-US" dirty="0" smtClean="0">
                <a:latin typeface="Arial" charset="0"/>
                <a:cs typeface="Arial" charset="0"/>
              </a:rPr>
              <a:t>Any citizen who is a registered voter can run for a school board position in the school district where they live</a:t>
            </a:r>
          </a:p>
        </p:txBody>
      </p:sp>
      <p:sp>
        <p:nvSpPr>
          <p:cNvPr id="22533" name="Footer Placeholder 4"/>
          <p:cNvSpPr txBox="1">
            <a:spLocks/>
          </p:cNvSpPr>
          <p:nvPr/>
        </p:nvSpPr>
        <p:spPr bwMode="auto">
          <a:xfrm>
            <a:off x="4114800" y="6553200"/>
            <a:ext cx="5029200" cy="304800"/>
          </a:xfrm>
          <a:prstGeom prst="rect">
            <a:avLst/>
          </a:prstGeom>
          <a:noFill/>
          <a:ln w="9525">
            <a:noFill/>
            <a:miter lim="800000"/>
            <a:headEnd/>
            <a:tailEnd/>
          </a:ln>
        </p:spPr>
        <p:txBody>
          <a:bodyPr anchor="b"/>
          <a:lstStyle/>
          <a:p>
            <a:pPr algn="r"/>
            <a:endParaRPr lang="en-US" sz="11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4294967295"/>
          </p:nvPr>
        </p:nvSpPr>
        <p:spPr>
          <a:xfrm>
            <a:off x="3124200" y="6248400"/>
            <a:ext cx="2895600" cy="457200"/>
          </a:xfrm>
          <a:prstGeom prst="rect">
            <a:avLst/>
          </a:prstGeom>
        </p:spPr>
        <p:txBody>
          <a:bodyPr/>
          <a:lstStyle/>
          <a:p>
            <a:r>
              <a:rPr lang="en-US"/>
              <a:t>Toll free 1-866-297-2597   www.waparentslearn.org</a:t>
            </a:r>
          </a:p>
        </p:txBody>
      </p:sp>
      <p:sp>
        <p:nvSpPr>
          <p:cNvPr id="60418" name="Rectangle 2"/>
          <p:cNvSpPr>
            <a:spLocks noGrp="1" noChangeArrowheads="1"/>
          </p:cNvSpPr>
          <p:nvPr>
            <p:ph type="title"/>
          </p:nvPr>
        </p:nvSpPr>
        <p:spPr>
          <a:xfrm>
            <a:off x="609600" y="1143000"/>
            <a:ext cx="8226425" cy="835025"/>
          </a:xfrm>
        </p:spPr>
        <p:txBody>
          <a:bodyPr>
            <a:noAutofit/>
          </a:bodyPr>
          <a:lstStyle/>
          <a:p>
            <a:r>
              <a:rPr lang="en-US" sz="2400" b="1" dirty="0" smtClean="0"/>
              <a:t>How you can make a difference</a:t>
            </a:r>
            <a:r>
              <a:rPr lang="en-US" sz="3200" b="1" dirty="0" smtClean="0"/>
              <a:t/>
            </a:r>
            <a:br>
              <a:rPr lang="en-US" sz="3200" b="1" dirty="0" smtClean="0"/>
            </a:br>
            <a:r>
              <a:rPr lang="en-US" sz="3200" b="1" dirty="0" smtClean="0"/>
              <a:t>Citizen </a:t>
            </a:r>
            <a:r>
              <a:rPr lang="en-US" sz="3200" b="1" dirty="0"/>
              <a:t>Participation at School Board Meetings</a:t>
            </a:r>
          </a:p>
        </p:txBody>
      </p:sp>
      <p:sp>
        <p:nvSpPr>
          <p:cNvPr id="60419" name="Rectangle 3"/>
          <p:cNvSpPr>
            <a:spLocks noGrp="1" noChangeArrowheads="1"/>
          </p:cNvSpPr>
          <p:nvPr>
            <p:ph type="body" sz="half" idx="1"/>
          </p:nvPr>
        </p:nvSpPr>
        <p:spPr>
          <a:xfrm>
            <a:off x="609600" y="2057400"/>
            <a:ext cx="7315200" cy="4421187"/>
          </a:xfrm>
        </p:spPr>
        <p:txBody>
          <a:bodyPr>
            <a:normAutofit/>
          </a:bodyPr>
          <a:lstStyle/>
          <a:p>
            <a:pPr>
              <a:lnSpc>
                <a:spcPct val="90000"/>
              </a:lnSpc>
            </a:pPr>
            <a:r>
              <a:rPr lang="en-US" sz="2400" dirty="0" smtClean="0">
                <a:latin typeface="Arial" pitchFamily="34" charset="0"/>
                <a:cs typeface="Arial" pitchFamily="34" charset="0"/>
              </a:rPr>
              <a:t>School board meetings must be open to the public</a:t>
            </a:r>
          </a:p>
          <a:p>
            <a:pPr>
              <a:lnSpc>
                <a:spcPct val="90000"/>
              </a:lnSpc>
            </a:pPr>
            <a:r>
              <a:rPr lang="en-US" sz="2400" dirty="0" smtClean="0">
                <a:latin typeface="Arial" pitchFamily="34" charset="0"/>
                <a:cs typeface="Arial" pitchFamily="34" charset="0"/>
              </a:rPr>
              <a:t>Agendas must be </a:t>
            </a:r>
            <a:r>
              <a:rPr lang="en-US" sz="2400" dirty="0">
                <a:latin typeface="Arial" pitchFamily="34" charset="0"/>
                <a:cs typeface="Arial" pitchFamily="34" charset="0"/>
              </a:rPr>
              <a:t>made public at least 24 hours in </a:t>
            </a:r>
            <a:r>
              <a:rPr lang="en-US" sz="2400" dirty="0" smtClean="0">
                <a:latin typeface="Arial" pitchFamily="34" charset="0"/>
                <a:cs typeface="Arial" pitchFamily="34" charset="0"/>
              </a:rPr>
              <a:t>advance. Usually </a:t>
            </a:r>
            <a:r>
              <a:rPr lang="en-US" sz="2400" dirty="0">
                <a:latin typeface="Arial" pitchFamily="34" charset="0"/>
                <a:cs typeface="Arial" pitchFamily="34" charset="0"/>
              </a:rPr>
              <a:t>at the district </a:t>
            </a:r>
            <a:r>
              <a:rPr lang="en-US" sz="2400" dirty="0" smtClean="0">
                <a:latin typeface="Arial" pitchFamily="34" charset="0"/>
                <a:cs typeface="Arial" pitchFamily="34" charset="0"/>
              </a:rPr>
              <a:t>website</a:t>
            </a:r>
            <a:endParaRPr lang="en-US" sz="2400" dirty="0">
              <a:latin typeface="Arial" pitchFamily="34" charset="0"/>
              <a:cs typeface="Arial" pitchFamily="34" charset="0"/>
            </a:endParaRPr>
          </a:p>
          <a:p>
            <a:pPr>
              <a:lnSpc>
                <a:spcPct val="90000"/>
              </a:lnSpc>
            </a:pPr>
            <a:r>
              <a:rPr lang="en-US" sz="2400" dirty="0" smtClean="0">
                <a:latin typeface="Arial" pitchFamily="34" charset="0"/>
                <a:cs typeface="Arial" pitchFamily="34" charset="0"/>
              </a:rPr>
              <a:t>Citizens must sign </a:t>
            </a:r>
            <a:r>
              <a:rPr lang="en-US" sz="2400" dirty="0">
                <a:latin typeface="Arial" pitchFamily="34" charset="0"/>
                <a:cs typeface="Arial" pitchFamily="34" charset="0"/>
              </a:rPr>
              <a:t>up </a:t>
            </a:r>
            <a:r>
              <a:rPr lang="en-US" sz="2400" dirty="0" smtClean="0">
                <a:latin typeface="Arial" pitchFamily="34" charset="0"/>
                <a:cs typeface="Arial" pitchFamily="34" charset="0"/>
              </a:rPr>
              <a:t>in advance to </a:t>
            </a:r>
            <a:r>
              <a:rPr lang="en-US" sz="2400" dirty="0">
                <a:latin typeface="Arial" pitchFamily="34" charset="0"/>
                <a:cs typeface="Arial" pitchFamily="34" charset="0"/>
              </a:rPr>
              <a:t>speak at a </a:t>
            </a:r>
            <a:r>
              <a:rPr lang="en-US" sz="2400" dirty="0" smtClean="0">
                <a:latin typeface="Arial" pitchFamily="34" charset="0"/>
                <a:cs typeface="Arial" pitchFamily="34" charset="0"/>
              </a:rPr>
              <a:t>School Board meeting</a:t>
            </a:r>
            <a:endParaRPr lang="en-US" sz="2400" dirty="0">
              <a:latin typeface="Arial" pitchFamily="34" charset="0"/>
              <a:cs typeface="Arial" pitchFamily="34" charset="0"/>
            </a:endParaRPr>
          </a:p>
          <a:p>
            <a:pPr>
              <a:lnSpc>
                <a:spcPct val="90000"/>
              </a:lnSpc>
            </a:pPr>
            <a:r>
              <a:rPr lang="en-US" sz="2400" dirty="0" smtClean="0">
                <a:latin typeface="Arial" pitchFamily="34" charset="0"/>
                <a:cs typeface="Arial" pitchFamily="34" charset="0"/>
              </a:rPr>
              <a:t>Meetings are broadcasts on public TV in some cities</a:t>
            </a:r>
            <a:endParaRPr lang="en-US" sz="2400" dirty="0">
              <a:latin typeface="Arial" pitchFamily="34" charset="0"/>
              <a:cs typeface="Arial" pitchFamily="34" charset="0"/>
            </a:endParaRPr>
          </a:p>
          <a:p>
            <a:pPr>
              <a:lnSpc>
                <a:spcPct val="90000"/>
              </a:lnSpc>
            </a:pPr>
            <a:r>
              <a:rPr lang="en-US" sz="2400" dirty="0" smtClean="0">
                <a:latin typeface="Arial" pitchFamily="34" charset="0"/>
                <a:cs typeface="Arial" pitchFamily="34" charset="0"/>
              </a:rPr>
              <a:t>School </a:t>
            </a:r>
            <a:r>
              <a:rPr lang="en-US" sz="2400" dirty="0">
                <a:latin typeface="Arial" pitchFamily="34" charset="0"/>
                <a:cs typeface="Arial" pitchFamily="34" charset="0"/>
              </a:rPr>
              <a:t>board </a:t>
            </a:r>
            <a:r>
              <a:rPr lang="en-US" sz="2400" dirty="0" smtClean="0">
                <a:latin typeface="Arial" pitchFamily="34" charset="0"/>
                <a:cs typeface="Arial" pitchFamily="34" charset="0"/>
              </a:rPr>
              <a:t>members must post their contact information on the district website</a:t>
            </a:r>
            <a:endParaRPr lang="en-US" sz="24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7313613" cy="1143000"/>
          </a:xfrm>
        </p:spPr>
        <p:txBody>
          <a:bodyPr rtlCol="0">
            <a:normAutofit fontScale="90000"/>
          </a:bodyPr>
          <a:lstStyle/>
          <a:p>
            <a:pPr fontAlgn="auto">
              <a:spcAft>
                <a:spcPts val="0"/>
              </a:spcAft>
              <a:defRPr/>
            </a:pPr>
            <a:r>
              <a:rPr lang="en-US" dirty="0" smtClean="0"/>
              <a:t>School District Policies and Procedures</a:t>
            </a:r>
            <a:endParaRPr lang="en-US" dirty="0"/>
          </a:p>
        </p:txBody>
      </p:sp>
      <p:sp>
        <p:nvSpPr>
          <p:cNvPr id="3" name="Text Placeholder 2"/>
          <p:cNvSpPr>
            <a:spLocks noGrp="1"/>
          </p:cNvSpPr>
          <p:nvPr>
            <p:ph type="body" sz="half" idx="1"/>
          </p:nvPr>
        </p:nvSpPr>
        <p:spPr>
          <a:xfrm>
            <a:off x="457200" y="1905000"/>
            <a:ext cx="8229600" cy="4114800"/>
          </a:xfrm>
        </p:spPr>
        <p:txBody>
          <a:bodyPr rtlCol="0">
            <a:normAutofit fontScale="55000" lnSpcReduction="20000"/>
          </a:bodyPr>
          <a:lstStyle/>
          <a:p>
            <a:pPr fontAlgn="auto">
              <a:spcAft>
                <a:spcPts val="0"/>
              </a:spcAft>
              <a:buFont typeface="Wingdings" pitchFamily="2" charset="2"/>
              <a:buChar char="§"/>
              <a:defRPr/>
            </a:pPr>
            <a:r>
              <a:rPr lang="en-US" sz="3600" dirty="0" smtClean="0">
                <a:latin typeface="Arial" pitchFamily="34" charset="0"/>
                <a:cs typeface="Arial" pitchFamily="34" charset="0"/>
              </a:rPr>
              <a:t>School boards develop and adopt policies and procedures for their school district.</a:t>
            </a:r>
          </a:p>
          <a:p>
            <a:pPr fontAlgn="auto">
              <a:spcAft>
                <a:spcPts val="0"/>
              </a:spcAft>
              <a:buNone/>
              <a:defRPr/>
            </a:pPr>
            <a:endParaRPr lang="en-US" sz="3600" dirty="0" smtClean="0">
              <a:latin typeface="Arial" pitchFamily="34" charset="0"/>
              <a:cs typeface="Arial" pitchFamily="34" charset="0"/>
            </a:endParaRPr>
          </a:p>
          <a:p>
            <a:pPr fontAlgn="auto">
              <a:spcAft>
                <a:spcPts val="0"/>
              </a:spcAft>
              <a:buFont typeface="Wingdings" pitchFamily="2" charset="2"/>
              <a:buChar char="§"/>
              <a:defRPr/>
            </a:pPr>
            <a:r>
              <a:rPr lang="en-US" sz="3600" dirty="0" smtClean="0">
                <a:latin typeface="Arial" pitchFamily="34" charset="0"/>
                <a:cs typeface="Arial" pitchFamily="34" charset="0"/>
              </a:rPr>
              <a:t>A policy is a rule or a regulation that everyone in the school district must follow.</a:t>
            </a:r>
          </a:p>
          <a:p>
            <a:pPr fontAlgn="auto">
              <a:spcAft>
                <a:spcPts val="0"/>
              </a:spcAft>
              <a:buNone/>
              <a:defRPr/>
            </a:pPr>
            <a:endParaRPr lang="en-US" sz="3600" dirty="0" smtClean="0">
              <a:latin typeface="Arial" pitchFamily="34" charset="0"/>
              <a:cs typeface="Arial" pitchFamily="34" charset="0"/>
            </a:endParaRPr>
          </a:p>
          <a:p>
            <a:pPr fontAlgn="auto">
              <a:spcAft>
                <a:spcPts val="0"/>
              </a:spcAft>
              <a:buFont typeface="Wingdings" pitchFamily="2" charset="2"/>
              <a:buChar char="§"/>
              <a:defRPr/>
            </a:pPr>
            <a:r>
              <a:rPr lang="en-US" sz="3600" dirty="0" smtClean="0">
                <a:latin typeface="Arial" pitchFamily="34" charset="0"/>
                <a:cs typeface="Arial" pitchFamily="34" charset="0"/>
              </a:rPr>
              <a:t>Policies may not have procedures.</a:t>
            </a:r>
          </a:p>
          <a:p>
            <a:pPr fontAlgn="auto">
              <a:spcAft>
                <a:spcPts val="0"/>
              </a:spcAft>
              <a:buNone/>
              <a:defRPr/>
            </a:pPr>
            <a:endParaRPr lang="en-US" sz="3600" dirty="0" smtClean="0">
              <a:latin typeface="Arial" pitchFamily="34" charset="0"/>
              <a:cs typeface="Arial" pitchFamily="34" charset="0"/>
            </a:endParaRPr>
          </a:p>
          <a:p>
            <a:pPr fontAlgn="auto">
              <a:spcAft>
                <a:spcPts val="0"/>
              </a:spcAft>
              <a:buFont typeface="Wingdings" pitchFamily="2" charset="2"/>
              <a:buChar char="§"/>
              <a:defRPr/>
            </a:pPr>
            <a:r>
              <a:rPr lang="en-US" sz="3600" dirty="0" smtClean="0">
                <a:latin typeface="Arial" pitchFamily="34" charset="0"/>
                <a:cs typeface="Arial" pitchFamily="34" charset="0"/>
              </a:rPr>
              <a:t>District policies are public documents and can be viewed by anyone.</a:t>
            </a:r>
          </a:p>
          <a:p>
            <a:pPr>
              <a:lnSpc>
                <a:spcPct val="80000"/>
              </a:lnSpc>
              <a:buNone/>
            </a:pPr>
            <a:endParaRPr lang="en-US" sz="3600" dirty="0" smtClean="0">
              <a:latin typeface="Arial" pitchFamily="34" charset="0"/>
              <a:cs typeface="Arial" pitchFamily="34" charset="0"/>
            </a:endParaRPr>
          </a:p>
          <a:p>
            <a:pPr>
              <a:lnSpc>
                <a:spcPct val="80000"/>
              </a:lnSpc>
              <a:buFont typeface="Wingdings" pitchFamily="2" charset="2"/>
              <a:buChar char="§"/>
            </a:pPr>
            <a:r>
              <a:rPr lang="en-US" sz="3600" dirty="0" smtClean="0">
                <a:latin typeface="Arial" pitchFamily="34" charset="0"/>
                <a:cs typeface="Arial" pitchFamily="34" charset="0"/>
              </a:rPr>
              <a:t>You can speak to the school board if you believe that a policy needs to be changed or a new one created.</a:t>
            </a:r>
          </a:p>
          <a:p>
            <a:pPr>
              <a:lnSpc>
                <a:spcPct val="80000"/>
              </a:lnSpc>
              <a:buNone/>
            </a:pPr>
            <a:r>
              <a:rPr lang="en-US" sz="3600" dirty="0" smtClean="0">
                <a:latin typeface="Arial" pitchFamily="34" charset="0"/>
                <a:cs typeface="Arial" pitchFamily="34" charset="0"/>
              </a:rPr>
              <a:t> </a:t>
            </a:r>
          </a:p>
          <a:p>
            <a:pPr fontAlgn="auto">
              <a:spcAft>
                <a:spcPts val="0"/>
              </a:spcAft>
              <a:buFont typeface="Arial" pitchFamily="34" charset="0"/>
              <a:buChar char="•"/>
              <a:defRPr/>
            </a:pPr>
            <a:endParaRPr lang="en-US" dirty="0">
              <a:latin typeface="Arial" pitchFamily="34" charset="0"/>
              <a:cs typeface="Arial" pitchFamily="34" charset="0"/>
            </a:endParaRPr>
          </a:p>
        </p:txBody>
      </p:sp>
      <p:sp>
        <p:nvSpPr>
          <p:cNvPr id="21509" name="Footer Placeholder 4"/>
          <p:cNvSpPr txBox="1">
            <a:spLocks/>
          </p:cNvSpPr>
          <p:nvPr/>
        </p:nvSpPr>
        <p:spPr bwMode="auto">
          <a:xfrm>
            <a:off x="4114800" y="6553200"/>
            <a:ext cx="5029200" cy="304800"/>
          </a:xfrm>
          <a:prstGeom prst="rect">
            <a:avLst/>
          </a:prstGeom>
          <a:noFill/>
          <a:ln w="9525">
            <a:noFill/>
            <a:miter lim="800000"/>
            <a:headEnd/>
            <a:tailEnd/>
          </a:ln>
        </p:spPr>
        <p:txBody>
          <a:bodyPr anchor="b"/>
          <a:lstStyle/>
          <a:p>
            <a:pPr algn="r"/>
            <a:r>
              <a:rPr lang="en-US" sz="1100" b="1"/>
              <a:t>WASHINGTON STATE OFFICE OF THE EDUCATION OMBUDSMAN</a:t>
            </a:r>
          </a:p>
        </p:txBody>
      </p:sp>
      <p:pic>
        <p:nvPicPr>
          <p:cNvPr id="1026" name="Picture 2"/>
          <p:cNvPicPr>
            <a:picLocks noChangeAspect="1" noChangeArrowheads="1"/>
          </p:cNvPicPr>
          <p:nvPr/>
        </p:nvPicPr>
        <p:blipFill>
          <a:blip r:embed="rId2" cstate="print"/>
          <a:srcRect/>
          <a:stretch>
            <a:fillRect/>
          </a:stretch>
        </p:blipFill>
        <p:spPr bwMode="auto">
          <a:xfrm>
            <a:off x="0" y="0"/>
            <a:ext cx="121920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752600"/>
            <a:ext cx="12192000" cy="9753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15625" r="1062" b="6661"/>
          <a:stretch>
            <a:fillRect/>
          </a:stretch>
        </p:blipFill>
        <p:spPr bwMode="auto">
          <a:xfrm>
            <a:off x="0" y="0"/>
            <a:ext cx="9144000" cy="6324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0000" t="16407" r="11875" b="7031"/>
          <a:stretch>
            <a:fillRect/>
          </a:stretch>
        </p:blipFill>
        <p:spPr bwMode="auto">
          <a:xfrm>
            <a:off x="2514600" y="381000"/>
            <a:ext cx="4191000" cy="3514344"/>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10000" t="15625" r="11875" b="6250"/>
          <a:stretch>
            <a:fillRect/>
          </a:stretch>
        </p:blipFill>
        <p:spPr bwMode="auto">
          <a:xfrm>
            <a:off x="2514600" y="3276600"/>
            <a:ext cx="4305300" cy="344424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noAutofit/>
          </a:bodyPr>
          <a:lstStyle/>
          <a:p>
            <a:pPr algn="ctr" eaLnBrk="1" hangingPunct="1">
              <a:defRPr/>
            </a:pPr>
            <a:r>
              <a:rPr lang="en-US" sz="4000" b="1" dirty="0" smtClean="0">
                <a:effectLst/>
                <a:latin typeface="Calibri" pitchFamily="34" charset="0"/>
              </a:rPr>
              <a:t>The Washington State Constitution </a:t>
            </a:r>
          </a:p>
        </p:txBody>
      </p:sp>
      <p:sp>
        <p:nvSpPr>
          <p:cNvPr id="16387" name="Rectangle 3"/>
          <p:cNvSpPr>
            <a:spLocks noGrp="1" noChangeArrowheads="1"/>
          </p:cNvSpPr>
          <p:nvPr>
            <p:ph type="body" idx="1"/>
          </p:nvPr>
        </p:nvSpPr>
        <p:spPr>
          <a:xfrm>
            <a:off x="457200" y="1295400"/>
            <a:ext cx="8229600" cy="4525962"/>
          </a:xfrm>
        </p:spPr>
        <p:txBody>
          <a:bodyPr/>
          <a:lstStyle/>
          <a:p>
            <a:pPr eaLnBrk="1" hangingPunct="1">
              <a:buFont typeface="Wingdings" pitchFamily="2" charset="2"/>
              <a:buNone/>
            </a:pPr>
            <a:endParaRPr lang="en-US" b="1" dirty="0" smtClean="0">
              <a:latin typeface="Arial" pitchFamily="34" charset="0"/>
              <a:cs typeface="Arial" pitchFamily="34" charset="0"/>
            </a:endParaRPr>
          </a:p>
          <a:p>
            <a:pPr algn="ctr" eaLnBrk="1" hangingPunct="1">
              <a:buFont typeface="Wingdings" pitchFamily="2" charset="2"/>
              <a:buNone/>
            </a:pPr>
            <a:r>
              <a:rPr lang="en-US" b="1" dirty="0" smtClean="0">
                <a:latin typeface="Arial" pitchFamily="34" charset="0"/>
                <a:cs typeface="Arial" pitchFamily="34" charset="0"/>
              </a:rPr>
              <a:t>“It is the paramount duty of the state to make ample provision for the education of all </a:t>
            </a:r>
          </a:p>
          <a:p>
            <a:pPr algn="ctr" eaLnBrk="1" hangingPunct="1">
              <a:buFont typeface="Wingdings" pitchFamily="2" charset="2"/>
              <a:buNone/>
            </a:pPr>
            <a:r>
              <a:rPr lang="en-US" b="1" dirty="0" smtClean="0">
                <a:latin typeface="Arial" pitchFamily="34" charset="0"/>
                <a:cs typeface="Arial" pitchFamily="34" charset="0"/>
              </a:rPr>
              <a:t>children residing within its borders, without distinction or preference on account of race, color, caste or sex.” (Article IX, Section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l="7500" t="13281" r="10625" b="6250"/>
          <a:stretch>
            <a:fillRect/>
          </a:stretch>
        </p:blipFill>
        <p:spPr bwMode="auto">
          <a:xfrm>
            <a:off x="2133600" y="658462"/>
            <a:ext cx="4817616" cy="3787896"/>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l="10000" t="13281" r="11875" b="39844"/>
          <a:stretch>
            <a:fillRect/>
          </a:stretch>
        </p:blipFill>
        <p:spPr bwMode="auto">
          <a:xfrm>
            <a:off x="2057400" y="4008120"/>
            <a:ext cx="4953000" cy="2377440"/>
          </a:xfrm>
          <a:prstGeom prst="rect">
            <a:avLst/>
          </a:prstGeom>
          <a:noFill/>
          <a:ln w="9525">
            <a:noFill/>
            <a:miter lim="800000"/>
            <a:headEnd/>
            <a:tailEnd/>
          </a:ln>
        </p:spPr>
      </p:pic>
      <p:sp>
        <p:nvSpPr>
          <p:cNvPr id="10" name="TextBox 9"/>
          <p:cNvSpPr txBox="1"/>
          <p:nvPr/>
        </p:nvSpPr>
        <p:spPr>
          <a:xfrm>
            <a:off x="2667000" y="381000"/>
            <a:ext cx="1295400" cy="276999"/>
          </a:xfrm>
          <a:prstGeom prst="rect">
            <a:avLst/>
          </a:prstGeom>
          <a:noFill/>
        </p:spPr>
        <p:txBody>
          <a:bodyPr wrap="square" rtlCol="0">
            <a:spAutoFit/>
          </a:bodyPr>
          <a:lstStyle/>
          <a:p>
            <a:r>
              <a:rPr lang="en-US" sz="1200" dirty="0" smtClean="0"/>
              <a:t>Highline</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26875" t="13281" r="28750" b="17188"/>
          <a:stretch>
            <a:fillRect/>
          </a:stretch>
        </p:blipFill>
        <p:spPr bwMode="auto">
          <a:xfrm>
            <a:off x="1905000" y="76200"/>
            <a:ext cx="5410200" cy="6781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a:t>Toll free 1-866-297-2597   www.waparentslearn.org</a:t>
            </a:r>
          </a:p>
        </p:txBody>
      </p:sp>
      <p:pic>
        <p:nvPicPr>
          <p:cNvPr id="142343" name="Picture 7" descr="img-5010800-0001"/>
          <p:cNvPicPr>
            <a:picLocks noChangeAspect="1" noChangeArrowheads="1"/>
          </p:cNvPicPr>
          <p:nvPr/>
        </p:nvPicPr>
        <p:blipFill>
          <a:blip r:embed="rId2" cstate="print"/>
          <a:srcRect b="17236"/>
          <a:stretch>
            <a:fillRect/>
          </a:stretch>
        </p:blipFill>
        <p:spPr bwMode="auto">
          <a:xfrm>
            <a:off x="1066800" y="380999"/>
            <a:ext cx="6048375" cy="64770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a:t>Toll free 1-866-297-2597   www.waparentslearn.org</a:t>
            </a:r>
          </a:p>
        </p:txBody>
      </p:sp>
      <p:pic>
        <p:nvPicPr>
          <p:cNvPr id="143367" name="Picture 7" descr="img-5010802-0001"/>
          <p:cNvPicPr>
            <a:picLocks noChangeAspect="1" noChangeArrowheads="1"/>
          </p:cNvPicPr>
          <p:nvPr/>
        </p:nvPicPr>
        <p:blipFill>
          <a:blip r:embed="rId2" cstate="print"/>
          <a:srcRect b="13440"/>
          <a:stretch>
            <a:fillRect/>
          </a:stretch>
        </p:blipFill>
        <p:spPr bwMode="auto">
          <a:xfrm>
            <a:off x="2209801" y="-30765"/>
            <a:ext cx="6150388" cy="688876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US"/>
              <a:t>Toll free 1-866-297-2597   www.waparentslearn.org</a:t>
            </a:r>
          </a:p>
        </p:txBody>
      </p:sp>
      <p:pic>
        <p:nvPicPr>
          <p:cNvPr id="144388" name="Picture 4" descr="img-5010802-0001"/>
          <p:cNvPicPr>
            <a:picLocks noChangeAspect="1" noChangeArrowheads="1"/>
          </p:cNvPicPr>
          <p:nvPr/>
        </p:nvPicPr>
        <p:blipFill>
          <a:blip r:embed="rId2" cstate="print"/>
          <a:srcRect b="12791"/>
          <a:stretch>
            <a:fillRect/>
          </a:stretch>
        </p:blipFill>
        <p:spPr bwMode="auto">
          <a:xfrm>
            <a:off x="1828800" y="32399"/>
            <a:ext cx="6019800" cy="682559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990600"/>
            <a:ext cx="8229600" cy="1143000"/>
          </a:xfrm>
        </p:spPr>
        <p:txBody>
          <a:bodyPr>
            <a:normAutofit fontScale="90000"/>
          </a:bodyPr>
          <a:lstStyle/>
          <a:p>
            <a:r>
              <a:rPr lang="en-US" dirty="0" smtClean="0"/>
              <a:t>OEO Materials</a:t>
            </a:r>
            <a:br>
              <a:rPr lang="en-US" dirty="0" smtClean="0"/>
            </a:br>
            <a:endParaRPr lang="en-US" dirty="0" smtClean="0"/>
          </a:p>
        </p:txBody>
      </p:sp>
      <p:sp>
        <p:nvSpPr>
          <p:cNvPr id="27651" name="Content Placeholder 2"/>
          <p:cNvSpPr>
            <a:spLocks noGrp="1"/>
          </p:cNvSpPr>
          <p:nvPr>
            <p:ph idx="1"/>
          </p:nvPr>
        </p:nvSpPr>
        <p:spPr/>
        <p:txBody>
          <a:bodyPr/>
          <a:lstStyle/>
          <a:p>
            <a:r>
              <a:rPr lang="en-US" sz="1800" b="1" dirty="0" smtClean="0">
                <a:latin typeface="Arial" pitchFamily="34" charset="0"/>
                <a:cs typeface="Arial" pitchFamily="34" charset="0"/>
              </a:rPr>
              <a:t>Parent Manuals</a:t>
            </a:r>
          </a:p>
          <a:p>
            <a:r>
              <a:rPr lang="en-US" sz="1800" b="1" dirty="0" smtClean="0">
                <a:latin typeface="Arial" pitchFamily="34" charset="0"/>
                <a:cs typeface="Arial" pitchFamily="34" charset="0"/>
              </a:rPr>
              <a:t>The Dictionary of Educational Terms</a:t>
            </a:r>
          </a:p>
          <a:p>
            <a:r>
              <a:rPr lang="en-US" sz="1800" b="1" dirty="0" smtClean="0">
                <a:latin typeface="Arial" pitchFamily="34" charset="0"/>
                <a:cs typeface="Arial" pitchFamily="34" charset="0"/>
              </a:rPr>
              <a:t> Brochures</a:t>
            </a:r>
          </a:p>
          <a:p>
            <a:pPr>
              <a:buFont typeface="Arial" charset="0"/>
              <a:buNone/>
            </a:pPr>
            <a:r>
              <a:rPr lang="en-US" sz="3600" dirty="0" smtClean="0"/>
              <a:t>    </a:t>
            </a:r>
            <a:r>
              <a:rPr lang="en-US" sz="3200" u="sng" dirty="0" smtClean="0">
                <a:latin typeface="+mj-lt"/>
              </a:rPr>
              <a:t>www.waparentslearn.org</a:t>
            </a:r>
          </a:p>
        </p:txBody>
      </p:sp>
      <p:pic>
        <p:nvPicPr>
          <p:cNvPr id="27653" name="Picture 2" descr="C:\Documents and Settings\stevez\Local Settings\Temporary Internet Files\Content.IE5\KA1SGH1S\MMj01740010000[1].gif"/>
          <p:cNvPicPr>
            <a:picLocks noChangeAspect="1" noChangeArrowheads="1" noCrop="1"/>
          </p:cNvPicPr>
          <p:nvPr/>
        </p:nvPicPr>
        <p:blipFill>
          <a:blip r:embed="rId2" cstate="print"/>
          <a:srcRect/>
          <a:stretch>
            <a:fillRect/>
          </a:stretch>
        </p:blipFill>
        <p:spPr bwMode="auto">
          <a:xfrm>
            <a:off x="6553200" y="3886200"/>
            <a:ext cx="2319338" cy="2590800"/>
          </a:xfrm>
          <a:prstGeom prst="rect">
            <a:avLst/>
          </a:prstGeom>
          <a:noFill/>
          <a:ln w="9525">
            <a:noFill/>
            <a:miter lim="800000"/>
            <a:headEnd/>
            <a:tailEnd/>
          </a:ln>
        </p:spPr>
      </p:pic>
      <p:sp>
        <p:nvSpPr>
          <p:cNvPr id="27654" name="TextBox 4"/>
          <p:cNvSpPr txBox="1">
            <a:spLocks noChangeArrowheads="1"/>
          </p:cNvSpPr>
          <p:nvPr/>
        </p:nvSpPr>
        <p:spPr bwMode="auto">
          <a:xfrm>
            <a:off x="838200" y="3962400"/>
            <a:ext cx="5334000" cy="1323975"/>
          </a:xfrm>
          <a:prstGeom prst="rect">
            <a:avLst/>
          </a:prstGeom>
          <a:noFill/>
          <a:ln w="9525">
            <a:noFill/>
            <a:miter lim="800000"/>
            <a:headEnd/>
            <a:tailEnd/>
          </a:ln>
        </p:spPr>
        <p:txBody>
          <a:bodyPr>
            <a:spAutoFit/>
          </a:bodyPr>
          <a:lstStyle/>
          <a:p>
            <a:r>
              <a:rPr lang="en-US" sz="2000" b="1"/>
              <a:t>The Office of the Education Ombudsman</a:t>
            </a:r>
          </a:p>
          <a:p>
            <a:r>
              <a:rPr lang="en-US" sz="2000" b="1"/>
              <a:t>155 NE 100</a:t>
            </a:r>
            <a:r>
              <a:rPr lang="en-US" sz="2000" b="1" baseline="30000"/>
              <a:t>th</a:t>
            </a:r>
            <a:r>
              <a:rPr lang="en-US" sz="2000" b="1"/>
              <a:t> St  - 210</a:t>
            </a:r>
          </a:p>
          <a:p>
            <a:r>
              <a:rPr lang="en-US" sz="2000" b="1"/>
              <a:t>Seattle, WA 98125</a:t>
            </a:r>
          </a:p>
          <a:p>
            <a:r>
              <a:rPr lang="en-US" sz="2000" b="1"/>
              <a:t>1-866-297-2597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ChangeArrowheads="1"/>
          </p:cNvSpPr>
          <p:nvPr/>
        </p:nvSpPr>
        <p:spPr bwMode="auto">
          <a:xfrm>
            <a:off x="228600" y="1600200"/>
            <a:ext cx="2667000" cy="3292475"/>
          </a:xfrm>
          <a:prstGeom prst="rect">
            <a:avLst/>
          </a:prstGeom>
          <a:noFill/>
          <a:ln w="9525">
            <a:noFill/>
            <a:miter lim="800000"/>
            <a:headEnd/>
            <a:tailEnd/>
          </a:ln>
        </p:spPr>
        <p:txBody>
          <a:bodyPr>
            <a:spAutoFit/>
          </a:bodyPr>
          <a:lstStyle/>
          <a:p>
            <a:pPr>
              <a:buFont typeface="Arial" charset="0"/>
              <a:buChar char="•"/>
            </a:pPr>
            <a:r>
              <a:rPr lang="en-US" sz="1600" b="1" dirty="0"/>
              <a:t>There are 295 school districts in WA</a:t>
            </a:r>
          </a:p>
          <a:p>
            <a:pPr>
              <a:buFont typeface="Arial" charset="0"/>
              <a:buChar char="•"/>
            </a:pPr>
            <a:endParaRPr lang="en-US" sz="1600" b="1" dirty="0"/>
          </a:p>
          <a:p>
            <a:pPr>
              <a:buFont typeface="Arial" charset="0"/>
              <a:buChar char="•"/>
            </a:pPr>
            <a:r>
              <a:rPr lang="en-US" sz="1600" b="1" dirty="0"/>
              <a:t>There are 2,278 school buildings in WA</a:t>
            </a:r>
          </a:p>
          <a:p>
            <a:pPr>
              <a:buFont typeface="Arial" charset="0"/>
              <a:buChar char="•"/>
            </a:pPr>
            <a:endParaRPr lang="en-US" sz="1600" b="1" dirty="0"/>
          </a:p>
          <a:p>
            <a:pPr>
              <a:buFont typeface="Arial" charset="0"/>
              <a:buChar char="•"/>
            </a:pPr>
            <a:r>
              <a:rPr lang="en-US" sz="1600" b="1" dirty="0"/>
              <a:t>1,027,312 </a:t>
            </a:r>
          </a:p>
          <a:p>
            <a:pPr>
              <a:buFont typeface="Arial" charset="0"/>
              <a:buChar char="•"/>
            </a:pPr>
            <a:r>
              <a:rPr lang="en-US" sz="1600" b="1" dirty="0"/>
              <a:t>students are enrolled in K-12 public schools</a:t>
            </a:r>
          </a:p>
          <a:p>
            <a:pPr>
              <a:buFont typeface="Arial" charset="0"/>
              <a:buChar char="•"/>
            </a:pPr>
            <a:endParaRPr lang="en-US" sz="1600" b="1" dirty="0"/>
          </a:p>
          <a:p>
            <a:pPr>
              <a:buFont typeface="Arial" charset="0"/>
              <a:buChar char="•"/>
            </a:pPr>
            <a:r>
              <a:rPr lang="en-US" sz="1600" b="1" dirty="0"/>
              <a:t>75% of all students attend </a:t>
            </a:r>
          </a:p>
          <a:p>
            <a:r>
              <a:rPr lang="en-US" sz="1600" b="1" dirty="0"/>
              <a:t>Western WA schools</a:t>
            </a:r>
          </a:p>
        </p:txBody>
      </p:sp>
      <p:pic>
        <p:nvPicPr>
          <p:cNvPr id="15364" name="Picture 2"/>
          <p:cNvPicPr>
            <a:picLocks noChangeAspect="1" noChangeArrowheads="1"/>
          </p:cNvPicPr>
          <p:nvPr/>
        </p:nvPicPr>
        <p:blipFill>
          <a:blip r:embed="rId2" cstate="print"/>
          <a:srcRect l="5807" t="13043"/>
          <a:stretch>
            <a:fillRect/>
          </a:stretch>
        </p:blipFill>
        <p:spPr bwMode="auto">
          <a:xfrm>
            <a:off x="2720975" y="1447800"/>
            <a:ext cx="5973763" cy="4419600"/>
          </a:xfrm>
          <a:prstGeom prst="rect">
            <a:avLst/>
          </a:prstGeom>
          <a:noFill/>
          <a:ln w="9525">
            <a:noFill/>
            <a:miter lim="800000"/>
            <a:headEnd/>
            <a:tailEnd/>
          </a:ln>
        </p:spPr>
      </p:pic>
      <p:sp>
        <p:nvSpPr>
          <p:cNvPr id="15365" name="Title 5"/>
          <p:cNvSpPr>
            <a:spLocks noGrp="1"/>
          </p:cNvSpPr>
          <p:nvPr>
            <p:ph type="title"/>
          </p:nvPr>
        </p:nvSpPr>
        <p:spPr>
          <a:xfrm>
            <a:off x="1600200" y="533400"/>
            <a:ext cx="7086600" cy="1048512"/>
          </a:xfrm>
        </p:spPr>
        <p:txBody>
          <a:bodyPr>
            <a:normAutofit/>
          </a:bodyPr>
          <a:lstStyle/>
          <a:p>
            <a:r>
              <a:rPr lang="en-US" sz="3600" b="1" dirty="0" smtClean="0"/>
              <a:t>The big picture - Washington State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01000" cy="475488"/>
          </a:xfrm>
        </p:spPr>
        <p:txBody>
          <a:bodyPr rtlCol="0">
            <a:normAutofit fontScale="90000"/>
          </a:bodyPr>
          <a:lstStyle/>
          <a:p>
            <a:pPr fontAlgn="auto">
              <a:spcAft>
                <a:spcPts val="0"/>
              </a:spcAft>
              <a:defRPr/>
            </a:pPr>
            <a:r>
              <a:rPr lang="en-US" sz="4000" b="1" dirty="0" smtClean="0"/>
              <a:t>Who is in charge of Public Education in Washington State?</a:t>
            </a:r>
            <a:r>
              <a:rPr lang="en-US" sz="4000" dirty="0" smtClean="0"/>
              <a:t/>
            </a:r>
            <a:br>
              <a:rPr lang="en-US" sz="4000" dirty="0" smtClean="0"/>
            </a:br>
            <a:endParaRPr lang="en-US" sz="2700" dirty="0"/>
          </a:p>
        </p:txBody>
      </p:sp>
      <p:pic>
        <p:nvPicPr>
          <p:cNvPr id="17411" name="Picture 2" descr="C:\Users\Belinda\Pictures\OSPI.jpg"/>
          <p:cNvPicPr>
            <a:picLocks noGrp="1" noChangeAspect="1" noChangeArrowheads="1"/>
          </p:cNvPicPr>
          <p:nvPr>
            <p:ph sz="half" idx="1"/>
          </p:nvPr>
        </p:nvPicPr>
        <p:blipFill>
          <a:blip r:embed="rId3" cstate="print"/>
          <a:srcRect/>
          <a:stretch>
            <a:fillRect/>
          </a:stretch>
        </p:blipFill>
        <p:spPr>
          <a:xfrm>
            <a:off x="914400" y="2819400"/>
            <a:ext cx="2971800" cy="1997554"/>
          </a:xfrm>
        </p:spPr>
      </p:pic>
      <p:pic>
        <p:nvPicPr>
          <p:cNvPr id="17413" name="Picture 4" descr="C:\Users\Belinda\Pictures\dorn.jpg"/>
          <p:cNvPicPr>
            <a:picLocks noChangeAspect="1" noChangeArrowheads="1"/>
          </p:cNvPicPr>
          <p:nvPr/>
        </p:nvPicPr>
        <p:blipFill>
          <a:blip r:embed="rId4" cstate="print"/>
          <a:srcRect/>
          <a:stretch>
            <a:fillRect/>
          </a:stretch>
        </p:blipFill>
        <p:spPr bwMode="auto">
          <a:xfrm>
            <a:off x="381000" y="3657600"/>
            <a:ext cx="1522413" cy="2286000"/>
          </a:xfrm>
          <a:prstGeom prst="rect">
            <a:avLst/>
          </a:prstGeom>
          <a:noFill/>
          <a:ln w="9525">
            <a:noFill/>
            <a:miter lim="800000"/>
            <a:headEnd/>
            <a:tailEnd/>
          </a:ln>
        </p:spPr>
      </p:pic>
      <p:sp>
        <p:nvSpPr>
          <p:cNvPr id="7" name="TextBox 6"/>
          <p:cNvSpPr txBox="1"/>
          <p:nvPr/>
        </p:nvSpPr>
        <p:spPr>
          <a:xfrm>
            <a:off x="4572000" y="2590800"/>
            <a:ext cx="4267200" cy="2923877"/>
          </a:xfrm>
          <a:prstGeom prst="rect">
            <a:avLst/>
          </a:prstGeom>
          <a:noFill/>
        </p:spPr>
        <p:txBody>
          <a:bodyPr wrap="square">
            <a:spAutoFit/>
          </a:bodyPr>
          <a:lstStyle/>
          <a:p>
            <a:pPr>
              <a:defRPr/>
            </a:pPr>
            <a:r>
              <a:rPr lang="en-US" dirty="0" smtClean="0"/>
              <a:t>Elected by voters </a:t>
            </a:r>
            <a:r>
              <a:rPr lang="en-US" dirty="0"/>
              <a:t>every 4 </a:t>
            </a:r>
            <a:r>
              <a:rPr lang="en-US" dirty="0" smtClean="0"/>
              <a:t> years</a:t>
            </a:r>
            <a:r>
              <a:rPr lang="en-US" dirty="0"/>
              <a:t>.</a:t>
            </a:r>
          </a:p>
          <a:p>
            <a:pPr>
              <a:buFont typeface="Arial" pitchFamily="34" charset="0"/>
              <a:buChar char="•"/>
              <a:defRPr/>
            </a:pPr>
            <a:endParaRPr lang="en-US" sz="400" dirty="0"/>
          </a:p>
          <a:p>
            <a:pPr marL="800100" lvl="1" indent="-342900">
              <a:buFont typeface="Arial" pitchFamily="34" charset="0"/>
              <a:buChar char="•"/>
              <a:defRPr/>
            </a:pPr>
            <a:r>
              <a:rPr lang="en-US" dirty="0"/>
              <a:t>Manages the Office of the Superintendent of Public Instruction</a:t>
            </a:r>
          </a:p>
          <a:p>
            <a:pPr marL="800100" lvl="1" indent="-342900">
              <a:buFont typeface="Arial" pitchFamily="34" charset="0"/>
              <a:buChar char="•"/>
              <a:defRPr/>
            </a:pPr>
            <a:r>
              <a:rPr lang="en-US" dirty="0"/>
              <a:t>Oversees the distributions of funds for each school district</a:t>
            </a:r>
          </a:p>
          <a:p>
            <a:pPr marL="800100" lvl="1" indent="-342900">
              <a:buFont typeface="Arial" pitchFamily="34" charset="0"/>
              <a:buChar char="•"/>
              <a:defRPr/>
            </a:pPr>
            <a:r>
              <a:rPr lang="en-US" dirty="0"/>
              <a:t>Ensures that school districts are meeting their obligations</a:t>
            </a:r>
          </a:p>
          <a:p>
            <a:pPr marL="800100" lvl="1" indent="-342900">
              <a:buFont typeface="Arial" pitchFamily="34" charset="0"/>
              <a:buChar char="•"/>
              <a:defRPr/>
            </a:pPr>
            <a:r>
              <a:rPr lang="en-US" dirty="0"/>
              <a:t>Helps pass state education laws</a:t>
            </a:r>
          </a:p>
          <a:p>
            <a:pPr lvl="1">
              <a:defRPr/>
            </a:pPr>
            <a:endParaRPr lang="en-US" dirty="0"/>
          </a:p>
        </p:txBody>
      </p:sp>
      <p:sp>
        <p:nvSpPr>
          <p:cNvPr id="6" name="TextBox 5"/>
          <p:cNvSpPr txBox="1"/>
          <p:nvPr/>
        </p:nvSpPr>
        <p:spPr>
          <a:xfrm>
            <a:off x="304800" y="1905000"/>
            <a:ext cx="8610600" cy="461665"/>
          </a:xfrm>
          <a:prstGeom prst="rect">
            <a:avLst/>
          </a:prstGeom>
          <a:noFill/>
        </p:spPr>
        <p:txBody>
          <a:bodyPr wrap="square" rtlCol="0">
            <a:spAutoFit/>
          </a:bodyPr>
          <a:lstStyle/>
          <a:p>
            <a:r>
              <a:rPr lang="en-US" sz="2400" b="1" dirty="0" smtClean="0">
                <a:solidFill>
                  <a:schemeClr val="bg2">
                    <a:lumMod val="25000"/>
                  </a:schemeClr>
                </a:solidFill>
              </a:rPr>
              <a:t>             The State Superintendent of Public Instruction</a:t>
            </a:r>
            <a:endParaRPr lang="en-US" sz="2400" b="1" dirty="0">
              <a:solidFill>
                <a:schemeClr val="bg2">
                  <a:lumMod val="25000"/>
                </a:schemeClr>
              </a:solidFill>
            </a:endParaRPr>
          </a:p>
        </p:txBody>
      </p:sp>
      <p:sp>
        <p:nvSpPr>
          <p:cNvPr id="9" name="TextBox 8"/>
          <p:cNvSpPr txBox="1"/>
          <p:nvPr/>
        </p:nvSpPr>
        <p:spPr>
          <a:xfrm>
            <a:off x="3200400" y="5486401"/>
            <a:ext cx="4114800" cy="738664"/>
          </a:xfrm>
          <a:prstGeom prst="rect">
            <a:avLst/>
          </a:prstGeom>
          <a:noFill/>
        </p:spPr>
        <p:txBody>
          <a:bodyPr wrap="square" rtlCol="0">
            <a:spAutoFit/>
          </a:bodyPr>
          <a:lstStyle/>
          <a:p>
            <a:r>
              <a:rPr lang="en-US" sz="2400" dirty="0" smtClean="0"/>
              <a:t>Website  </a:t>
            </a:r>
            <a:r>
              <a:rPr lang="en-US" sz="2400" u="sng" dirty="0" smtClean="0"/>
              <a:t>www.k12.wa.us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The State Board of Education</a:t>
            </a:r>
            <a:endParaRPr lang="en-US" sz="3600" b="1" dirty="0"/>
          </a:p>
        </p:txBody>
      </p:sp>
      <p:sp>
        <p:nvSpPr>
          <p:cNvPr id="3" name="Content Placeholder 2"/>
          <p:cNvSpPr>
            <a:spLocks noGrp="1"/>
          </p:cNvSpPr>
          <p:nvPr>
            <p:ph sz="half" idx="1"/>
          </p:nvPr>
        </p:nvSpPr>
        <p:spPr>
          <a:xfrm>
            <a:off x="457200" y="1920085"/>
            <a:ext cx="7924800" cy="3718715"/>
          </a:xfrm>
        </p:spPr>
        <p:txBody>
          <a:bodyPr>
            <a:normAutofit lnSpcReduction="10000"/>
          </a:bodyPr>
          <a:lstStyle/>
          <a:p>
            <a:r>
              <a:rPr lang="en-US" dirty="0" smtClean="0">
                <a:latin typeface="+mj-lt"/>
              </a:rPr>
              <a:t>The Washington State Board of Education is responsible for strategic oversight of the public K-12 system. </a:t>
            </a:r>
          </a:p>
          <a:p>
            <a:r>
              <a:rPr lang="en-US" dirty="0" smtClean="0">
                <a:latin typeface="+mj-lt"/>
              </a:rPr>
              <a:t>The Board is formed by  16 voluntary members (including Governor-appointed citizens, school-board elected members, the Superintendent of Public Instruction, and two student representatives), </a:t>
            </a:r>
          </a:p>
          <a:p>
            <a:r>
              <a:rPr lang="en-US" dirty="0" smtClean="0">
                <a:latin typeface="+mj-lt"/>
              </a:rPr>
              <a:t>They meet regularly to explore policy implications for our schools, to advocate for best practices, to engage the public in discourse about our education system.</a:t>
            </a:r>
            <a:endParaRPr lang="en-US" dirty="0">
              <a:latin typeface="+mj-lt"/>
            </a:endParaRPr>
          </a:p>
        </p:txBody>
      </p:sp>
      <p:sp>
        <p:nvSpPr>
          <p:cNvPr id="5" name="TextBox 4"/>
          <p:cNvSpPr txBox="1"/>
          <p:nvPr/>
        </p:nvSpPr>
        <p:spPr>
          <a:xfrm>
            <a:off x="1524000" y="5638800"/>
            <a:ext cx="5943600" cy="523220"/>
          </a:xfrm>
          <a:prstGeom prst="rect">
            <a:avLst/>
          </a:prstGeom>
          <a:noFill/>
        </p:spPr>
        <p:txBody>
          <a:bodyPr wrap="square" rtlCol="0">
            <a:spAutoFit/>
          </a:bodyPr>
          <a:lstStyle/>
          <a:p>
            <a:r>
              <a:rPr lang="en-US" sz="2800" dirty="0" smtClean="0"/>
              <a:t>Website  </a:t>
            </a:r>
            <a:r>
              <a:rPr lang="en-US" sz="2800" u="sng" dirty="0" smtClean="0"/>
              <a:t>http://www.sbe.wa.gov</a:t>
            </a:r>
            <a:endParaRPr lang="en-US" sz="2800" u="s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School Districts </a:t>
            </a:r>
            <a:endParaRPr lang="en-US" b="1" dirty="0"/>
          </a:p>
        </p:txBody>
      </p:sp>
      <p:sp>
        <p:nvSpPr>
          <p:cNvPr id="3" name="Content Placeholder 2"/>
          <p:cNvSpPr>
            <a:spLocks noGrp="1"/>
          </p:cNvSpPr>
          <p:nvPr>
            <p:ph sz="half" idx="1"/>
          </p:nvPr>
        </p:nvSpPr>
        <p:spPr>
          <a:xfrm>
            <a:off x="457200" y="1920085"/>
            <a:ext cx="7924800" cy="4434840"/>
          </a:xfrm>
        </p:spPr>
        <p:txBody>
          <a:bodyPr/>
          <a:lstStyle/>
          <a:p>
            <a:r>
              <a:rPr lang="en-US" dirty="0" smtClean="0">
                <a:latin typeface="Arial" pitchFamily="34" charset="0"/>
                <a:cs typeface="Arial" pitchFamily="34" charset="0"/>
              </a:rPr>
              <a:t>There are 295 School Districts in Washington.</a:t>
            </a:r>
          </a:p>
          <a:p>
            <a:r>
              <a:rPr lang="en-US" dirty="0" smtClean="0">
                <a:latin typeface="Arial" pitchFamily="34" charset="0"/>
                <a:cs typeface="Arial" pitchFamily="34" charset="0"/>
              </a:rPr>
              <a:t>Each one is independently managed by a School Board and a Superintendent.</a:t>
            </a:r>
          </a:p>
          <a:p>
            <a:r>
              <a:rPr lang="en-US" dirty="0" smtClean="0">
                <a:latin typeface="Arial" pitchFamily="34" charset="0"/>
                <a:cs typeface="Arial" pitchFamily="34" charset="0"/>
              </a:rPr>
              <a:t>The largest one is Seattle with almost 47,000 students enrolled.</a:t>
            </a:r>
          </a:p>
          <a:p>
            <a:r>
              <a:rPr lang="en-US" dirty="0" smtClean="0">
                <a:latin typeface="Arial" pitchFamily="34" charset="0"/>
                <a:cs typeface="Arial" pitchFamily="34" charset="0"/>
              </a:rPr>
              <a:t>There are very small rural school districts around the state.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400" b="1" dirty="0" smtClean="0"/>
              <a:t>What is local control?</a:t>
            </a:r>
            <a:endParaRPr lang="en-US" sz="4400" b="1" dirty="0"/>
          </a:p>
        </p:txBody>
      </p:sp>
      <p:sp>
        <p:nvSpPr>
          <p:cNvPr id="3" name="Content Placeholder 2"/>
          <p:cNvSpPr>
            <a:spLocks noGrp="1"/>
          </p:cNvSpPr>
          <p:nvPr>
            <p:ph sz="half" idx="1"/>
          </p:nvPr>
        </p:nvSpPr>
        <p:spPr>
          <a:xfrm>
            <a:off x="304800" y="2362200"/>
            <a:ext cx="7924800" cy="3566315"/>
          </a:xfrm>
        </p:spPr>
        <p:txBody>
          <a:bodyPr>
            <a:normAutofit fontScale="40000" lnSpcReduction="20000"/>
          </a:bodyPr>
          <a:lstStyle/>
          <a:p>
            <a:r>
              <a:rPr lang="en-US" sz="7000" dirty="0" smtClean="0">
                <a:latin typeface="Arial" pitchFamily="34" charset="0"/>
                <a:cs typeface="Arial" pitchFamily="34" charset="0"/>
              </a:rPr>
              <a:t>Every school district operates independently.</a:t>
            </a:r>
          </a:p>
          <a:p>
            <a:pPr>
              <a:buNone/>
            </a:pPr>
            <a:endParaRPr lang="en-US" sz="1000" dirty="0" smtClean="0">
              <a:latin typeface="Arial" pitchFamily="34" charset="0"/>
              <a:cs typeface="Arial" pitchFamily="34" charset="0"/>
            </a:endParaRPr>
          </a:p>
          <a:p>
            <a:pPr>
              <a:buNone/>
            </a:pPr>
            <a:endParaRPr lang="en-US" sz="2500" dirty="0" smtClean="0">
              <a:latin typeface="Arial" pitchFamily="34" charset="0"/>
              <a:cs typeface="Arial" pitchFamily="34" charset="0"/>
            </a:endParaRPr>
          </a:p>
          <a:p>
            <a:r>
              <a:rPr lang="en-US" sz="7000" dirty="0" smtClean="0">
                <a:latin typeface="Arial" pitchFamily="34" charset="0"/>
                <a:cs typeface="Arial" pitchFamily="34" charset="0"/>
              </a:rPr>
              <a:t>The Superintendent of public instruction does not manage all school districts, all Superintendents or dictates what they should do.</a:t>
            </a:r>
          </a:p>
          <a:p>
            <a:pPr>
              <a:buNone/>
            </a:pPr>
            <a:endParaRPr lang="en-US" sz="1300" dirty="0" smtClean="0">
              <a:latin typeface="Arial" pitchFamily="34" charset="0"/>
              <a:cs typeface="Arial" pitchFamily="34" charset="0"/>
            </a:endParaRPr>
          </a:p>
          <a:p>
            <a:pPr>
              <a:buNone/>
            </a:pPr>
            <a:endParaRPr lang="en-US" sz="1300" dirty="0" smtClean="0">
              <a:latin typeface="Arial" pitchFamily="34" charset="0"/>
              <a:cs typeface="Arial" pitchFamily="34" charset="0"/>
            </a:endParaRPr>
          </a:p>
          <a:p>
            <a:pPr>
              <a:buNone/>
            </a:pPr>
            <a:endParaRPr lang="en-US" sz="1300" dirty="0" smtClean="0">
              <a:latin typeface="Arial" pitchFamily="34" charset="0"/>
              <a:cs typeface="Arial" pitchFamily="34" charset="0"/>
            </a:endParaRPr>
          </a:p>
          <a:p>
            <a:r>
              <a:rPr lang="en-US" sz="7000" dirty="0" smtClean="0">
                <a:latin typeface="Arial" pitchFamily="34" charset="0"/>
                <a:cs typeface="Arial" pitchFamily="34" charset="0"/>
              </a:rPr>
              <a:t>School Board members choose to adopt their own policies and procedures.</a:t>
            </a:r>
            <a:endParaRPr lang="en-US" dirty="0" smtClean="0">
              <a:latin typeface="Arial" pitchFamily="34" charset="0"/>
              <a:cs typeface="Arial" pitchFamily="34" charset="0"/>
            </a:endParaRP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b="1" dirty="0" smtClean="0"/>
              <a:t>Voters</a:t>
            </a:r>
          </a:p>
        </p:txBody>
      </p:sp>
      <p:pic>
        <p:nvPicPr>
          <p:cNvPr id="19459" name="Content Placeholder 4" descr="110106_voters_reut_605.jpg"/>
          <p:cNvPicPr>
            <a:picLocks noGrp="1" noChangeAspect="1"/>
          </p:cNvPicPr>
          <p:nvPr>
            <p:ph idx="1"/>
          </p:nvPr>
        </p:nvPicPr>
        <p:blipFill>
          <a:blip r:embed="rId2" cstate="print"/>
          <a:srcRect/>
          <a:stretch>
            <a:fillRect/>
          </a:stretch>
        </p:blipFill>
        <p:spPr>
          <a:xfrm>
            <a:off x="3352800" y="2729000"/>
            <a:ext cx="4819650" cy="2833600"/>
          </a:xfrm>
        </p:spPr>
      </p:pic>
      <p:sp>
        <p:nvSpPr>
          <p:cNvPr id="4" name="TextBox 3"/>
          <p:cNvSpPr txBox="1"/>
          <p:nvPr/>
        </p:nvSpPr>
        <p:spPr>
          <a:xfrm>
            <a:off x="685800" y="1905000"/>
            <a:ext cx="7543800" cy="584775"/>
          </a:xfrm>
          <a:prstGeom prst="rect">
            <a:avLst/>
          </a:prstGeom>
          <a:noFill/>
        </p:spPr>
        <p:txBody>
          <a:bodyPr wrap="square" rtlCol="0">
            <a:spAutoFit/>
          </a:bodyPr>
          <a:lstStyle/>
          <a:p>
            <a:r>
              <a:rPr lang="en-US" sz="3200" dirty="0" smtClean="0"/>
              <a:t>Play a critical role in public education</a:t>
            </a:r>
            <a:endParaRPr lang="en-US" sz="3200" dirty="0"/>
          </a:p>
        </p:txBody>
      </p:sp>
      <p:sp>
        <p:nvSpPr>
          <p:cNvPr id="5" name="TextBox 4"/>
          <p:cNvSpPr txBox="1"/>
          <p:nvPr/>
        </p:nvSpPr>
        <p:spPr>
          <a:xfrm>
            <a:off x="1295400" y="6019800"/>
            <a:ext cx="6934200" cy="461665"/>
          </a:xfrm>
          <a:prstGeom prst="rect">
            <a:avLst/>
          </a:prstGeom>
          <a:noFill/>
        </p:spPr>
        <p:txBody>
          <a:bodyPr wrap="square" rtlCol="0">
            <a:spAutoFit/>
          </a:bodyPr>
          <a:lstStyle/>
          <a:p>
            <a:r>
              <a:rPr lang="en-US" sz="2400" dirty="0" smtClean="0"/>
              <a:t>Public Education  =  Democratic system</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609599"/>
            <a:ext cx="8534400" cy="633413"/>
          </a:xfrm>
        </p:spPr>
        <p:txBody>
          <a:bodyPr>
            <a:noAutofit/>
          </a:bodyPr>
          <a:lstStyle/>
          <a:p>
            <a:r>
              <a:rPr lang="en-US" sz="3200" b="1" dirty="0" smtClean="0"/>
              <a:t>All school districts are organized in the same way</a:t>
            </a:r>
          </a:p>
        </p:txBody>
      </p:sp>
      <p:sp>
        <p:nvSpPr>
          <p:cNvPr id="10243" name="Line 17"/>
          <p:cNvSpPr>
            <a:spLocks noChangeShapeType="1"/>
          </p:cNvSpPr>
          <p:nvPr/>
        </p:nvSpPr>
        <p:spPr bwMode="auto">
          <a:xfrm flipV="1">
            <a:off x="4572000" y="2895600"/>
            <a:ext cx="0" cy="381000"/>
          </a:xfrm>
          <a:prstGeom prst="line">
            <a:avLst/>
          </a:prstGeom>
          <a:noFill/>
          <a:ln w="9525">
            <a:solidFill>
              <a:schemeClr val="tx1"/>
            </a:solidFill>
            <a:round/>
            <a:headEnd/>
            <a:tailEnd type="triangle" w="med" len="med"/>
          </a:ln>
        </p:spPr>
        <p:txBody>
          <a:bodyPr/>
          <a:lstStyle/>
          <a:p>
            <a:endParaRPr lang="en-US"/>
          </a:p>
        </p:txBody>
      </p:sp>
      <p:sp>
        <p:nvSpPr>
          <p:cNvPr id="10244" name="Rectangle 19"/>
          <p:cNvSpPr>
            <a:spLocks noChangeArrowheads="1"/>
          </p:cNvSpPr>
          <p:nvPr/>
        </p:nvSpPr>
        <p:spPr bwMode="auto">
          <a:xfrm>
            <a:off x="3124200" y="2209800"/>
            <a:ext cx="3124200" cy="609600"/>
          </a:xfrm>
          <a:prstGeom prst="rect">
            <a:avLst/>
          </a:prstGeom>
          <a:solidFill>
            <a:schemeClr val="accent1"/>
          </a:solidFill>
          <a:ln w="9525" cap="rnd">
            <a:solidFill>
              <a:schemeClr val="tx1"/>
            </a:solidFill>
            <a:prstDash val="sysDot"/>
            <a:miter lim="800000"/>
            <a:headEnd/>
            <a:tailEnd/>
          </a:ln>
        </p:spPr>
        <p:txBody>
          <a:bodyPr wrap="none" anchor="ctr"/>
          <a:lstStyle/>
          <a:p>
            <a:pPr algn="ctr"/>
            <a:r>
              <a:rPr lang="en-US" b="1" dirty="0">
                <a:solidFill>
                  <a:schemeClr val="bg1"/>
                </a:solidFill>
              </a:rPr>
              <a:t>School</a:t>
            </a:r>
            <a:r>
              <a:rPr lang="en-US" sz="1200" b="1" dirty="0">
                <a:solidFill>
                  <a:schemeClr val="bg1"/>
                </a:solidFill>
              </a:rPr>
              <a:t> </a:t>
            </a:r>
            <a:r>
              <a:rPr lang="en-US" b="1" dirty="0">
                <a:solidFill>
                  <a:schemeClr val="bg1"/>
                </a:solidFill>
              </a:rPr>
              <a:t>Board</a:t>
            </a:r>
          </a:p>
        </p:txBody>
      </p:sp>
      <p:sp>
        <p:nvSpPr>
          <p:cNvPr id="10245" name="Line 21"/>
          <p:cNvSpPr>
            <a:spLocks noChangeShapeType="1"/>
          </p:cNvSpPr>
          <p:nvPr/>
        </p:nvSpPr>
        <p:spPr bwMode="auto">
          <a:xfrm flipV="1">
            <a:off x="4572000" y="3962400"/>
            <a:ext cx="0" cy="457200"/>
          </a:xfrm>
          <a:prstGeom prst="line">
            <a:avLst/>
          </a:prstGeom>
          <a:noFill/>
          <a:ln w="9525">
            <a:solidFill>
              <a:schemeClr val="tx1"/>
            </a:solidFill>
            <a:round/>
            <a:headEnd/>
            <a:tailEnd type="triangle" w="med" len="med"/>
          </a:ln>
        </p:spPr>
        <p:txBody>
          <a:bodyPr/>
          <a:lstStyle/>
          <a:p>
            <a:endParaRPr lang="en-US"/>
          </a:p>
        </p:txBody>
      </p:sp>
      <p:sp>
        <p:nvSpPr>
          <p:cNvPr id="10246" name="Rectangle 22"/>
          <p:cNvSpPr>
            <a:spLocks noChangeArrowheads="1"/>
          </p:cNvSpPr>
          <p:nvPr/>
        </p:nvSpPr>
        <p:spPr bwMode="auto">
          <a:xfrm>
            <a:off x="3124200" y="3352800"/>
            <a:ext cx="3124200" cy="533400"/>
          </a:xfrm>
          <a:prstGeom prst="rect">
            <a:avLst/>
          </a:prstGeom>
          <a:solidFill>
            <a:schemeClr val="accent1"/>
          </a:solidFill>
          <a:ln w="9525" cap="rnd">
            <a:solidFill>
              <a:schemeClr val="tx1"/>
            </a:solidFill>
            <a:prstDash val="sysDot"/>
            <a:miter lim="800000"/>
            <a:headEnd/>
            <a:tailEnd/>
          </a:ln>
        </p:spPr>
        <p:txBody>
          <a:bodyPr wrap="none" anchor="ctr"/>
          <a:lstStyle/>
          <a:p>
            <a:pPr algn="ctr"/>
            <a:r>
              <a:rPr lang="en-US" b="1" dirty="0">
                <a:solidFill>
                  <a:schemeClr val="bg1"/>
                </a:solidFill>
              </a:rPr>
              <a:t>Superintendent</a:t>
            </a:r>
          </a:p>
        </p:txBody>
      </p:sp>
      <p:sp>
        <p:nvSpPr>
          <p:cNvPr id="10247" name="Rectangle 23"/>
          <p:cNvSpPr>
            <a:spLocks noChangeArrowheads="1"/>
          </p:cNvSpPr>
          <p:nvPr/>
        </p:nvSpPr>
        <p:spPr bwMode="auto">
          <a:xfrm>
            <a:off x="3124200" y="4495800"/>
            <a:ext cx="3124200" cy="533400"/>
          </a:xfrm>
          <a:prstGeom prst="rect">
            <a:avLst/>
          </a:prstGeom>
          <a:solidFill>
            <a:schemeClr val="accent1"/>
          </a:solidFill>
          <a:ln w="9525" cap="rnd">
            <a:solidFill>
              <a:schemeClr val="tx1"/>
            </a:solidFill>
            <a:prstDash val="sysDot"/>
            <a:miter lim="800000"/>
            <a:headEnd/>
            <a:tailEnd/>
          </a:ln>
        </p:spPr>
        <p:txBody>
          <a:bodyPr wrap="none" anchor="ctr"/>
          <a:lstStyle/>
          <a:p>
            <a:pPr algn="ctr"/>
            <a:r>
              <a:rPr lang="en-US" b="1" dirty="0">
                <a:solidFill>
                  <a:schemeClr val="bg1"/>
                </a:solidFill>
              </a:rPr>
              <a:t>Principal</a:t>
            </a:r>
          </a:p>
        </p:txBody>
      </p:sp>
      <p:sp>
        <p:nvSpPr>
          <p:cNvPr id="10248" name="Line 24"/>
          <p:cNvSpPr>
            <a:spLocks noChangeShapeType="1"/>
          </p:cNvSpPr>
          <p:nvPr/>
        </p:nvSpPr>
        <p:spPr bwMode="auto">
          <a:xfrm flipV="1">
            <a:off x="4572000" y="5105400"/>
            <a:ext cx="0" cy="457200"/>
          </a:xfrm>
          <a:prstGeom prst="line">
            <a:avLst/>
          </a:prstGeom>
          <a:noFill/>
          <a:ln w="9525">
            <a:solidFill>
              <a:schemeClr val="tx1"/>
            </a:solidFill>
            <a:round/>
            <a:headEnd/>
            <a:tailEnd type="triangle" w="med" len="med"/>
          </a:ln>
        </p:spPr>
        <p:txBody>
          <a:bodyPr/>
          <a:lstStyle/>
          <a:p>
            <a:endParaRPr lang="en-US"/>
          </a:p>
        </p:txBody>
      </p:sp>
      <p:sp>
        <p:nvSpPr>
          <p:cNvPr id="10249" name="Rectangle 25"/>
          <p:cNvSpPr>
            <a:spLocks noChangeArrowheads="1"/>
          </p:cNvSpPr>
          <p:nvPr/>
        </p:nvSpPr>
        <p:spPr bwMode="auto">
          <a:xfrm>
            <a:off x="3124200" y="5638800"/>
            <a:ext cx="3124200" cy="609600"/>
          </a:xfrm>
          <a:prstGeom prst="rect">
            <a:avLst/>
          </a:prstGeom>
          <a:solidFill>
            <a:schemeClr val="accent1"/>
          </a:solidFill>
          <a:ln w="9525" cap="rnd">
            <a:solidFill>
              <a:schemeClr val="tx1"/>
            </a:solidFill>
            <a:prstDash val="sysDot"/>
            <a:miter lim="800000"/>
            <a:headEnd/>
            <a:tailEnd/>
          </a:ln>
        </p:spPr>
        <p:txBody>
          <a:bodyPr wrap="none" anchor="ctr"/>
          <a:lstStyle/>
          <a:p>
            <a:pPr algn="ctr"/>
            <a:r>
              <a:rPr lang="en-US" b="1" dirty="0">
                <a:solidFill>
                  <a:schemeClr val="bg1"/>
                </a:solidFill>
              </a:rPr>
              <a:t>Teachers/School Staff</a:t>
            </a:r>
          </a:p>
        </p:txBody>
      </p:sp>
      <p:sp>
        <p:nvSpPr>
          <p:cNvPr id="10250" name="Text Box 27"/>
          <p:cNvSpPr txBox="1">
            <a:spLocks noChangeArrowheads="1"/>
          </p:cNvSpPr>
          <p:nvPr/>
        </p:nvSpPr>
        <p:spPr bwMode="auto">
          <a:xfrm>
            <a:off x="2590800" y="1524000"/>
            <a:ext cx="3962400" cy="461665"/>
          </a:xfrm>
          <a:prstGeom prst="rect">
            <a:avLst/>
          </a:prstGeom>
          <a:noFill/>
          <a:ln w="28575">
            <a:solidFill>
              <a:schemeClr val="hlink"/>
            </a:solidFill>
            <a:miter lim="800000"/>
            <a:headEnd/>
            <a:tailEnd/>
          </a:ln>
        </p:spPr>
        <p:txBody>
          <a:bodyPr>
            <a:spAutoFit/>
          </a:bodyPr>
          <a:lstStyle/>
          <a:p>
            <a:pPr algn="ctr">
              <a:spcBef>
                <a:spcPct val="50000"/>
              </a:spcBef>
            </a:pPr>
            <a:r>
              <a:rPr lang="en-US" sz="2400" b="1" dirty="0"/>
              <a:t>VOTERS</a:t>
            </a:r>
          </a:p>
        </p:txBody>
      </p:sp>
      <p:sp>
        <p:nvSpPr>
          <p:cNvPr id="10251" name="Line 28"/>
          <p:cNvSpPr>
            <a:spLocks noChangeShapeType="1"/>
          </p:cNvSpPr>
          <p:nvPr/>
        </p:nvSpPr>
        <p:spPr bwMode="auto">
          <a:xfrm flipH="1">
            <a:off x="4572000" y="1905000"/>
            <a:ext cx="0" cy="304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500" fill="hold"/>
                                        <p:tgtEl>
                                          <p:spTgt spid="10248"/>
                                        </p:tgtEl>
                                        <p:attrNameLst>
                                          <p:attrName>ppt_x</p:attrName>
                                        </p:attrNameLst>
                                      </p:cBhvr>
                                      <p:tavLst>
                                        <p:tav tm="0">
                                          <p:val>
                                            <p:strVal val="#ppt_x"/>
                                          </p:val>
                                        </p:tav>
                                        <p:tav tm="100000">
                                          <p:val>
                                            <p:strVal val="#ppt_x"/>
                                          </p:val>
                                        </p:tav>
                                      </p:tavLst>
                                    </p:anim>
                                    <p:anim calcmode="lin" valueType="num">
                                      <p:cBhvr additive="base">
                                        <p:cTn id="8" dur="500" fill="hold"/>
                                        <p:tgtEl>
                                          <p:spTgt spid="102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49"/>
                                        </p:tgtEl>
                                        <p:attrNameLst>
                                          <p:attrName>style.visibility</p:attrName>
                                        </p:attrNameLst>
                                      </p:cBhvr>
                                      <p:to>
                                        <p:strVal val="visible"/>
                                      </p:to>
                                    </p:set>
                                    <p:anim calcmode="lin" valueType="num">
                                      <p:cBhvr additive="base">
                                        <p:cTn id="11" dur="500" fill="hold"/>
                                        <p:tgtEl>
                                          <p:spTgt spid="10249"/>
                                        </p:tgtEl>
                                        <p:attrNameLst>
                                          <p:attrName>ppt_x</p:attrName>
                                        </p:attrNameLst>
                                      </p:cBhvr>
                                      <p:tavLst>
                                        <p:tav tm="0">
                                          <p:val>
                                            <p:strVal val="#ppt_x"/>
                                          </p:val>
                                        </p:tav>
                                        <p:tav tm="100000">
                                          <p:val>
                                            <p:strVal val="#ppt_x"/>
                                          </p:val>
                                        </p:tav>
                                      </p:tavLst>
                                    </p:anim>
                                    <p:anim calcmode="lin" valueType="num">
                                      <p:cBhvr additive="base">
                                        <p:cTn id="12"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ppt_x"/>
                                          </p:val>
                                        </p:tav>
                                        <p:tav tm="100000">
                                          <p:val>
                                            <p:strVal val="#ppt_x"/>
                                          </p:val>
                                        </p:tav>
                                      </p:tavLst>
                                    </p:anim>
                                    <p:anim calcmode="lin" valueType="num">
                                      <p:cBhvr additive="base">
                                        <p:cTn id="18" dur="500" fill="hold"/>
                                        <p:tgtEl>
                                          <p:spTgt spid="102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247"/>
                                        </p:tgtEl>
                                        <p:attrNameLst>
                                          <p:attrName>style.visibility</p:attrName>
                                        </p:attrNameLst>
                                      </p:cBhvr>
                                      <p:to>
                                        <p:strVal val="visible"/>
                                      </p:to>
                                    </p:set>
                                    <p:anim calcmode="lin" valueType="num">
                                      <p:cBhvr additive="base">
                                        <p:cTn id="21" dur="500" fill="hold"/>
                                        <p:tgtEl>
                                          <p:spTgt spid="10247"/>
                                        </p:tgtEl>
                                        <p:attrNameLst>
                                          <p:attrName>ppt_x</p:attrName>
                                        </p:attrNameLst>
                                      </p:cBhvr>
                                      <p:tavLst>
                                        <p:tav tm="0">
                                          <p:val>
                                            <p:strVal val="#ppt_x"/>
                                          </p:val>
                                        </p:tav>
                                        <p:tav tm="100000">
                                          <p:val>
                                            <p:strVal val="#ppt_x"/>
                                          </p:val>
                                        </p:tav>
                                      </p:tavLst>
                                    </p:anim>
                                    <p:anim calcmode="lin" valueType="num">
                                      <p:cBhvr additive="base">
                                        <p:cTn id="22"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243"/>
                                        </p:tgtEl>
                                        <p:attrNameLst>
                                          <p:attrName>style.visibility</p:attrName>
                                        </p:attrNameLst>
                                      </p:cBhvr>
                                      <p:to>
                                        <p:strVal val="visible"/>
                                      </p:to>
                                    </p:set>
                                    <p:anim calcmode="lin" valueType="num">
                                      <p:cBhvr additive="base">
                                        <p:cTn id="27" dur="500" fill="hold"/>
                                        <p:tgtEl>
                                          <p:spTgt spid="10243"/>
                                        </p:tgtEl>
                                        <p:attrNameLst>
                                          <p:attrName>ppt_x</p:attrName>
                                        </p:attrNameLst>
                                      </p:cBhvr>
                                      <p:tavLst>
                                        <p:tav tm="0">
                                          <p:val>
                                            <p:strVal val="#ppt_x"/>
                                          </p:val>
                                        </p:tav>
                                        <p:tav tm="100000">
                                          <p:val>
                                            <p:strVal val="#ppt_x"/>
                                          </p:val>
                                        </p:tav>
                                      </p:tavLst>
                                    </p:anim>
                                    <p:anim calcmode="lin" valueType="num">
                                      <p:cBhvr additive="base">
                                        <p:cTn id="28" dur="500" fill="hold"/>
                                        <p:tgtEl>
                                          <p:spTgt spid="102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46"/>
                                        </p:tgtEl>
                                        <p:attrNameLst>
                                          <p:attrName>style.visibility</p:attrName>
                                        </p:attrNameLst>
                                      </p:cBhvr>
                                      <p:to>
                                        <p:strVal val="visible"/>
                                      </p:to>
                                    </p:set>
                                    <p:anim calcmode="lin" valueType="num">
                                      <p:cBhvr additive="base">
                                        <p:cTn id="31" dur="500" fill="hold"/>
                                        <p:tgtEl>
                                          <p:spTgt spid="10246"/>
                                        </p:tgtEl>
                                        <p:attrNameLst>
                                          <p:attrName>ppt_x</p:attrName>
                                        </p:attrNameLst>
                                      </p:cBhvr>
                                      <p:tavLst>
                                        <p:tav tm="0">
                                          <p:val>
                                            <p:strVal val="#ppt_x"/>
                                          </p:val>
                                        </p:tav>
                                        <p:tav tm="100000">
                                          <p:val>
                                            <p:strVal val="#ppt_x"/>
                                          </p:val>
                                        </p:tav>
                                      </p:tavLst>
                                    </p:anim>
                                    <p:anim calcmode="lin" valueType="num">
                                      <p:cBhvr additive="base">
                                        <p:cTn id="32"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4"/>
                                        </p:tgtEl>
                                        <p:attrNameLst>
                                          <p:attrName>style.visibility</p:attrName>
                                        </p:attrNameLst>
                                      </p:cBhvr>
                                      <p:to>
                                        <p:strVal val="visible"/>
                                      </p:to>
                                    </p:set>
                                    <p:anim calcmode="lin" valueType="num">
                                      <p:cBhvr additive="base">
                                        <p:cTn id="37" dur="500" fill="hold"/>
                                        <p:tgtEl>
                                          <p:spTgt spid="10244"/>
                                        </p:tgtEl>
                                        <p:attrNameLst>
                                          <p:attrName>ppt_x</p:attrName>
                                        </p:attrNameLst>
                                      </p:cBhvr>
                                      <p:tavLst>
                                        <p:tav tm="0">
                                          <p:val>
                                            <p:strVal val="#ppt_x"/>
                                          </p:val>
                                        </p:tav>
                                        <p:tav tm="100000">
                                          <p:val>
                                            <p:strVal val="#ppt_x"/>
                                          </p:val>
                                        </p:tav>
                                      </p:tavLst>
                                    </p:anim>
                                    <p:anim calcmode="lin" valueType="num">
                                      <p:cBhvr additive="base">
                                        <p:cTn id="3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50"/>
                                        </p:tgtEl>
                                        <p:attrNameLst>
                                          <p:attrName>style.visibility</p:attrName>
                                        </p:attrNameLst>
                                      </p:cBhvr>
                                      <p:to>
                                        <p:strVal val="visible"/>
                                      </p:to>
                                    </p:set>
                                    <p:anim calcmode="lin" valueType="num">
                                      <p:cBhvr additive="base">
                                        <p:cTn id="43" dur="500" fill="hold"/>
                                        <p:tgtEl>
                                          <p:spTgt spid="10250"/>
                                        </p:tgtEl>
                                        <p:attrNameLst>
                                          <p:attrName>ppt_x</p:attrName>
                                        </p:attrNameLst>
                                      </p:cBhvr>
                                      <p:tavLst>
                                        <p:tav tm="0">
                                          <p:val>
                                            <p:strVal val="#ppt_x"/>
                                          </p:val>
                                        </p:tav>
                                        <p:tav tm="100000">
                                          <p:val>
                                            <p:strVal val="#ppt_x"/>
                                          </p:val>
                                        </p:tav>
                                      </p:tavLst>
                                    </p:anim>
                                    <p:anim calcmode="lin" valueType="num">
                                      <p:cBhvr additive="base">
                                        <p:cTn id="44" dur="500" fill="hold"/>
                                        <p:tgtEl>
                                          <p:spTgt spid="102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51"/>
                                        </p:tgtEl>
                                        <p:attrNameLst>
                                          <p:attrName>style.visibility</p:attrName>
                                        </p:attrNameLst>
                                      </p:cBhvr>
                                      <p:to>
                                        <p:strVal val="visible"/>
                                      </p:to>
                                    </p:set>
                                    <p:anim calcmode="lin" valueType="num">
                                      <p:cBhvr additive="base">
                                        <p:cTn id="47" dur="500" fill="hold"/>
                                        <p:tgtEl>
                                          <p:spTgt spid="10251"/>
                                        </p:tgtEl>
                                        <p:attrNameLst>
                                          <p:attrName>ppt_x</p:attrName>
                                        </p:attrNameLst>
                                      </p:cBhvr>
                                      <p:tavLst>
                                        <p:tav tm="0">
                                          <p:val>
                                            <p:strVal val="#ppt_x"/>
                                          </p:val>
                                        </p:tav>
                                        <p:tav tm="100000">
                                          <p:val>
                                            <p:strVal val="#ppt_x"/>
                                          </p:val>
                                        </p:tav>
                                      </p:tavLst>
                                    </p:anim>
                                    <p:anim calcmode="lin" valueType="num">
                                      <p:cBhvr additive="base">
                                        <p:cTn id="48"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46" grpId="0" animBg="1"/>
      <p:bldP spid="10247" grpId="0" animBg="1"/>
      <p:bldP spid="10248" grpId="0" animBg="1"/>
      <p:bldP spid="10249" grpId="0" animBg="1"/>
      <p:bldP spid="10250" grpId="0" animBg="1"/>
      <p:bldP spid="1025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2118</TotalTime>
  <Words>1326</Words>
  <Application>Microsoft Office PowerPoint</Application>
  <PresentationFormat>On-screen Show (4:3)</PresentationFormat>
  <Paragraphs>158</Paragraphs>
  <Slides>25</Slides>
  <Notes>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1_Flow</vt:lpstr>
      <vt:lpstr>Slide 1</vt:lpstr>
      <vt:lpstr>The Washington State Constitution </vt:lpstr>
      <vt:lpstr>The big picture - Washington State</vt:lpstr>
      <vt:lpstr>Who is in charge of Public Education in Washington State? </vt:lpstr>
      <vt:lpstr>The State Board of Education</vt:lpstr>
      <vt:lpstr>  School Districts </vt:lpstr>
      <vt:lpstr>  What is local control?</vt:lpstr>
      <vt:lpstr>Voters</vt:lpstr>
      <vt:lpstr>All school districts are organized in the same way</vt:lpstr>
      <vt:lpstr>How are school districts funded?</vt:lpstr>
      <vt:lpstr>School District Superintendent</vt:lpstr>
      <vt:lpstr>What is the School Board?</vt:lpstr>
      <vt:lpstr>School Board</vt:lpstr>
      <vt:lpstr>Who can run for a school board position?</vt:lpstr>
      <vt:lpstr>How you can make a difference Citizen Participation at School Board Meetings</vt:lpstr>
      <vt:lpstr>School District Policies and Procedures</vt:lpstr>
      <vt:lpstr>Slide 17</vt:lpstr>
      <vt:lpstr>Slide 18</vt:lpstr>
      <vt:lpstr>Slide 19</vt:lpstr>
      <vt:lpstr>Slide 20</vt:lpstr>
      <vt:lpstr>Slide 21</vt:lpstr>
      <vt:lpstr>Slide 22</vt:lpstr>
      <vt:lpstr>Slide 23</vt:lpstr>
      <vt:lpstr>Slide 24</vt:lpstr>
      <vt:lpstr>OEO Materials </vt:lpstr>
    </vt:vector>
  </TitlesOfParts>
  <Company>GOV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OFM</dc:creator>
  <cp:lastModifiedBy>Adie</cp:lastModifiedBy>
  <cp:revision>254</cp:revision>
  <dcterms:created xsi:type="dcterms:W3CDTF">2007-09-18T23:46:42Z</dcterms:created>
  <dcterms:modified xsi:type="dcterms:W3CDTF">2013-01-10T15:02:47Z</dcterms:modified>
</cp:coreProperties>
</file>